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69" r:id="rId3"/>
    <p:sldId id="282" r:id="rId4"/>
    <p:sldId id="270" r:id="rId5"/>
    <p:sldId id="271" r:id="rId6"/>
    <p:sldId id="290" r:id="rId7"/>
    <p:sldId id="272" r:id="rId8"/>
    <p:sldId id="273" r:id="rId9"/>
    <p:sldId id="274" r:id="rId10"/>
    <p:sldId id="275" r:id="rId11"/>
    <p:sldId id="276" r:id="rId12"/>
    <p:sldId id="291" r:id="rId13"/>
    <p:sldId id="277" r:id="rId14"/>
    <p:sldId id="278" r:id="rId15"/>
    <p:sldId id="292" r:id="rId16"/>
    <p:sldId id="279" r:id="rId17"/>
    <p:sldId id="280" r:id="rId18"/>
    <p:sldId id="287" r:id="rId19"/>
    <p:sldId id="283" r:id="rId20"/>
    <p:sldId id="284" r:id="rId21"/>
    <p:sldId id="285" r:id="rId22"/>
    <p:sldId id="286" r:id="rId23"/>
    <p:sldId id="289" r:id="rId24"/>
    <p:sldId id="293" r:id="rId25"/>
    <p:sldId id="28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7A9D65-5C61-4CF2-8D56-F3978A003289}">
          <p14:sldIdLst>
            <p14:sldId id="256"/>
            <p14:sldId id="269"/>
            <p14:sldId id="282"/>
            <p14:sldId id="270"/>
            <p14:sldId id="271"/>
            <p14:sldId id="290"/>
            <p14:sldId id="272"/>
          </p14:sldIdLst>
        </p14:section>
        <p14:section name="Untitled Section" id="{F7727CFC-37C9-44DD-81F3-EA0C1E88D9D0}">
          <p14:sldIdLst>
            <p14:sldId id="273"/>
            <p14:sldId id="274"/>
            <p14:sldId id="275"/>
            <p14:sldId id="276"/>
            <p14:sldId id="291"/>
            <p14:sldId id="277"/>
            <p14:sldId id="278"/>
            <p14:sldId id="292"/>
            <p14:sldId id="279"/>
            <p14:sldId id="280"/>
            <p14:sldId id="287"/>
            <p14:sldId id="283"/>
            <p14:sldId id="284"/>
            <p14:sldId id="285"/>
            <p14:sldId id="286"/>
            <p14:sldId id="289"/>
            <p14:sldId id="293"/>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2E9A70-37A8-4BE9-883B-DD722EFE87BA}" v="6" dt="2023-06-21T15:22:44.9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5033" autoAdjust="0"/>
  </p:normalViewPr>
  <p:slideViewPr>
    <p:cSldViewPr snapToGrid="0">
      <p:cViewPr varScale="1">
        <p:scale>
          <a:sx n="82" d="100"/>
          <a:sy n="82" d="100"/>
        </p:scale>
        <p:origin x="55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uti Jha" userId="4df7c6c1227c89f1" providerId="LiveId" clId="{BE2E9A70-37A8-4BE9-883B-DD722EFE87BA}"/>
    <pc:docChg chg="undo custSel addSld modSld modMainMaster modSection">
      <pc:chgData name="Shruti Jha" userId="4df7c6c1227c89f1" providerId="LiveId" clId="{BE2E9A70-37A8-4BE9-883B-DD722EFE87BA}" dt="2023-06-21T15:22:44.935" v="628"/>
      <pc:docMkLst>
        <pc:docMk/>
      </pc:docMkLst>
      <pc:sldChg chg="modTransition">
        <pc:chgData name="Shruti Jha" userId="4df7c6c1227c89f1" providerId="LiveId" clId="{BE2E9A70-37A8-4BE9-883B-DD722EFE87BA}" dt="2023-06-21T15:22:44.935" v="628"/>
        <pc:sldMkLst>
          <pc:docMk/>
          <pc:sldMk cId="3813941867" sldId="256"/>
        </pc:sldMkLst>
      </pc:sldChg>
      <pc:sldChg chg="modTransition">
        <pc:chgData name="Shruti Jha" userId="4df7c6c1227c89f1" providerId="LiveId" clId="{BE2E9A70-37A8-4BE9-883B-DD722EFE87BA}" dt="2023-06-21T15:22:44.935" v="628"/>
        <pc:sldMkLst>
          <pc:docMk/>
          <pc:sldMk cId="1455803511" sldId="269"/>
        </pc:sldMkLst>
      </pc:sldChg>
      <pc:sldChg chg="modTransition">
        <pc:chgData name="Shruti Jha" userId="4df7c6c1227c89f1" providerId="LiveId" clId="{BE2E9A70-37A8-4BE9-883B-DD722EFE87BA}" dt="2023-06-21T15:22:44.935" v="628"/>
        <pc:sldMkLst>
          <pc:docMk/>
          <pc:sldMk cId="809475814" sldId="270"/>
        </pc:sldMkLst>
      </pc:sldChg>
      <pc:sldChg chg="modTransition">
        <pc:chgData name="Shruti Jha" userId="4df7c6c1227c89f1" providerId="LiveId" clId="{BE2E9A70-37A8-4BE9-883B-DD722EFE87BA}" dt="2023-06-21T15:22:44.935" v="628"/>
        <pc:sldMkLst>
          <pc:docMk/>
          <pc:sldMk cId="2772180432" sldId="271"/>
        </pc:sldMkLst>
      </pc:sldChg>
      <pc:sldChg chg="modTransition">
        <pc:chgData name="Shruti Jha" userId="4df7c6c1227c89f1" providerId="LiveId" clId="{BE2E9A70-37A8-4BE9-883B-DD722EFE87BA}" dt="2023-06-21T15:22:44.935" v="628"/>
        <pc:sldMkLst>
          <pc:docMk/>
          <pc:sldMk cId="3728079802" sldId="272"/>
        </pc:sldMkLst>
      </pc:sldChg>
      <pc:sldChg chg="modTransition">
        <pc:chgData name="Shruti Jha" userId="4df7c6c1227c89f1" providerId="LiveId" clId="{BE2E9A70-37A8-4BE9-883B-DD722EFE87BA}" dt="2023-06-21T15:22:44.935" v="628"/>
        <pc:sldMkLst>
          <pc:docMk/>
          <pc:sldMk cId="3238771668" sldId="273"/>
        </pc:sldMkLst>
      </pc:sldChg>
      <pc:sldChg chg="modTransition">
        <pc:chgData name="Shruti Jha" userId="4df7c6c1227c89f1" providerId="LiveId" clId="{BE2E9A70-37A8-4BE9-883B-DD722EFE87BA}" dt="2023-06-21T15:22:44.935" v="628"/>
        <pc:sldMkLst>
          <pc:docMk/>
          <pc:sldMk cId="1785102466" sldId="274"/>
        </pc:sldMkLst>
      </pc:sldChg>
      <pc:sldChg chg="modTransition">
        <pc:chgData name="Shruti Jha" userId="4df7c6c1227c89f1" providerId="LiveId" clId="{BE2E9A70-37A8-4BE9-883B-DD722EFE87BA}" dt="2023-06-21T15:22:44.935" v="628"/>
        <pc:sldMkLst>
          <pc:docMk/>
          <pc:sldMk cId="956886068" sldId="275"/>
        </pc:sldMkLst>
      </pc:sldChg>
      <pc:sldChg chg="modTransition">
        <pc:chgData name="Shruti Jha" userId="4df7c6c1227c89f1" providerId="LiveId" clId="{BE2E9A70-37A8-4BE9-883B-DD722EFE87BA}" dt="2023-06-21T15:22:44.935" v="628"/>
        <pc:sldMkLst>
          <pc:docMk/>
          <pc:sldMk cId="2528371888" sldId="276"/>
        </pc:sldMkLst>
      </pc:sldChg>
      <pc:sldChg chg="modTransition">
        <pc:chgData name="Shruti Jha" userId="4df7c6c1227c89f1" providerId="LiveId" clId="{BE2E9A70-37A8-4BE9-883B-DD722EFE87BA}" dt="2023-06-21T15:22:44.935" v="628"/>
        <pc:sldMkLst>
          <pc:docMk/>
          <pc:sldMk cId="1277933663" sldId="277"/>
        </pc:sldMkLst>
      </pc:sldChg>
      <pc:sldChg chg="modTransition">
        <pc:chgData name="Shruti Jha" userId="4df7c6c1227c89f1" providerId="LiveId" clId="{BE2E9A70-37A8-4BE9-883B-DD722EFE87BA}" dt="2023-06-21T15:22:44.935" v="628"/>
        <pc:sldMkLst>
          <pc:docMk/>
          <pc:sldMk cId="4074054325" sldId="278"/>
        </pc:sldMkLst>
      </pc:sldChg>
      <pc:sldChg chg="modTransition">
        <pc:chgData name="Shruti Jha" userId="4df7c6c1227c89f1" providerId="LiveId" clId="{BE2E9A70-37A8-4BE9-883B-DD722EFE87BA}" dt="2023-06-21T15:22:44.935" v="628"/>
        <pc:sldMkLst>
          <pc:docMk/>
          <pc:sldMk cId="3430732556" sldId="279"/>
        </pc:sldMkLst>
      </pc:sldChg>
      <pc:sldChg chg="addSp modSp mod modTransition">
        <pc:chgData name="Shruti Jha" userId="4df7c6c1227c89f1" providerId="LiveId" clId="{BE2E9A70-37A8-4BE9-883B-DD722EFE87BA}" dt="2023-06-21T15:22:44.935" v="628"/>
        <pc:sldMkLst>
          <pc:docMk/>
          <pc:sldMk cId="3716464183" sldId="280"/>
        </pc:sldMkLst>
        <pc:picChg chg="add mod">
          <ac:chgData name="Shruti Jha" userId="4df7c6c1227c89f1" providerId="LiveId" clId="{BE2E9A70-37A8-4BE9-883B-DD722EFE87BA}" dt="2023-06-20T12:11:27.532" v="3" actId="1076"/>
          <ac:picMkLst>
            <pc:docMk/>
            <pc:sldMk cId="3716464183" sldId="280"/>
            <ac:picMk id="6" creationId="{7061E717-498A-B322-7963-796DD8A41BA6}"/>
          </ac:picMkLst>
        </pc:picChg>
      </pc:sldChg>
      <pc:sldChg chg="modTransition">
        <pc:chgData name="Shruti Jha" userId="4df7c6c1227c89f1" providerId="LiveId" clId="{BE2E9A70-37A8-4BE9-883B-DD722EFE87BA}" dt="2023-06-21T15:22:44.935" v="628"/>
        <pc:sldMkLst>
          <pc:docMk/>
          <pc:sldMk cId="3587246537" sldId="282"/>
        </pc:sldMkLst>
      </pc:sldChg>
      <pc:sldChg chg="addSp delSp modSp mod modTransition">
        <pc:chgData name="Shruti Jha" userId="4df7c6c1227c89f1" providerId="LiveId" clId="{BE2E9A70-37A8-4BE9-883B-DD722EFE87BA}" dt="2023-06-21T15:22:44.935" v="628"/>
        <pc:sldMkLst>
          <pc:docMk/>
          <pc:sldMk cId="2351352387" sldId="283"/>
        </pc:sldMkLst>
        <pc:spChg chg="del">
          <ac:chgData name="Shruti Jha" userId="4df7c6c1227c89f1" providerId="LiveId" clId="{BE2E9A70-37A8-4BE9-883B-DD722EFE87BA}" dt="2023-06-21T15:03:21.060" v="436" actId="22"/>
          <ac:spMkLst>
            <pc:docMk/>
            <pc:sldMk cId="2351352387" sldId="283"/>
            <ac:spMk id="3" creationId="{2972E338-57A2-B8E7-EC97-A523CFC695B1}"/>
          </ac:spMkLst>
        </pc:spChg>
        <pc:spChg chg="mod">
          <ac:chgData name="Shruti Jha" userId="4df7c6c1227c89f1" providerId="LiveId" clId="{BE2E9A70-37A8-4BE9-883B-DD722EFE87BA}" dt="2023-06-21T15:02:15.375" v="435" actId="20577"/>
          <ac:spMkLst>
            <pc:docMk/>
            <pc:sldMk cId="2351352387" sldId="283"/>
            <ac:spMk id="4" creationId="{DBB62652-9DF6-C62B-2E48-B208860648C4}"/>
          </ac:spMkLst>
        </pc:spChg>
        <pc:spChg chg="add mod">
          <ac:chgData name="Shruti Jha" userId="4df7c6c1227c89f1" providerId="LiveId" clId="{BE2E9A70-37A8-4BE9-883B-DD722EFE87BA}" dt="2023-06-21T15:04:37.484" v="480" actId="20577"/>
          <ac:spMkLst>
            <pc:docMk/>
            <pc:sldMk cId="2351352387" sldId="283"/>
            <ac:spMk id="8" creationId="{9C7F2736-D84F-A17B-EEAD-2B96FA991D87}"/>
          </ac:spMkLst>
        </pc:spChg>
        <pc:spChg chg="add del mod">
          <ac:chgData name="Shruti Jha" userId="4df7c6c1227c89f1" providerId="LiveId" clId="{BE2E9A70-37A8-4BE9-883B-DD722EFE87BA}" dt="2023-06-21T15:12:41.338" v="500" actId="22"/>
          <ac:spMkLst>
            <pc:docMk/>
            <pc:sldMk cId="2351352387" sldId="283"/>
            <ac:spMk id="10" creationId="{7DE32DA5-7AAF-ECD8-A48C-7F0B2B4C333B}"/>
          </ac:spMkLst>
        </pc:spChg>
        <pc:picChg chg="add del mod ord">
          <ac:chgData name="Shruti Jha" userId="4df7c6c1227c89f1" providerId="LiveId" clId="{BE2E9A70-37A8-4BE9-883B-DD722EFE87BA}" dt="2023-06-21T15:12:04.332" v="499" actId="21"/>
          <ac:picMkLst>
            <pc:docMk/>
            <pc:sldMk cId="2351352387" sldId="283"/>
            <ac:picMk id="6" creationId="{FA9C689F-EAEE-9CEB-39A1-0F81F67A563F}"/>
          </ac:picMkLst>
        </pc:picChg>
        <pc:picChg chg="add mod ord">
          <ac:chgData name="Shruti Jha" userId="4df7c6c1227c89f1" providerId="LiveId" clId="{BE2E9A70-37A8-4BE9-883B-DD722EFE87BA}" dt="2023-06-21T15:12:47.075" v="501" actId="14100"/>
          <ac:picMkLst>
            <pc:docMk/>
            <pc:sldMk cId="2351352387" sldId="283"/>
            <ac:picMk id="12" creationId="{80290E86-C833-15C4-6232-13F4FA9561CD}"/>
          </ac:picMkLst>
        </pc:picChg>
      </pc:sldChg>
      <pc:sldChg chg="addSp delSp modSp mod modTransition">
        <pc:chgData name="Shruti Jha" userId="4df7c6c1227c89f1" providerId="LiveId" clId="{BE2E9A70-37A8-4BE9-883B-DD722EFE87BA}" dt="2023-06-21T15:22:44.935" v="628"/>
        <pc:sldMkLst>
          <pc:docMk/>
          <pc:sldMk cId="3265873200" sldId="284"/>
        </pc:sldMkLst>
        <pc:spChg chg="add del">
          <ac:chgData name="Shruti Jha" userId="4df7c6c1227c89f1" providerId="LiveId" clId="{BE2E9A70-37A8-4BE9-883B-DD722EFE87BA}" dt="2023-06-21T15:11:06.729" v="494" actId="22"/>
          <ac:spMkLst>
            <pc:docMk/>
            <pc:sldMk cId="3265873200" sldId="284"/>
            <ac:spMk id="3" creationId="{2972E338-57A2-B8E7-EC97-A523CFC695B1}"/>
          </ac:spMkLst>
        </pc:spChg>
        <pc:picChg chg="add del mod">
          <ac:chgData name="Shruti Jha" userId="4df7c6c1227c89f1" providerId="LiveId" clId="{BE2E9A70-37A8-4BE9-883B-DD722EFE87BA}" dt="2023-06-21T15:06:46.408" v="486" actId="22"/>
          <ac:picMkLst>
            <pc:docMk/>
            <pc:sldMk cId="3265873200" sldId="284"/>
            <ac:picMk id="6" creationId="{6CB6CAE0-0D21-046C-A78D-091C991FF0DF}"/>
          </ac:picMkLst>
        </pc:picChg>
        <pc:picChg chg="add del mod">
          <ac:chgData name="Shruti Jha" userId="4df7c6c1227c89f1" providerId="LiveId" clId="{BE2E9A70-37A8-4BE9-883B-DD722EFE87BA}" dt="2023-06-21T15:11:39.528" v="497" actId="21"/>
          <ac:picMkLst>
            <pc:docMk/>
            <pc:sldMk cId="3265873200" sldId="284"/>
            <ac:picMk id="9" creationId="{6F9FDC17-2F5F-F448-0FB4-7CC606BE1775}"/>
          </ac:picMkLst>
        </pc:picChg>
        <pc:picChg chg="add del mod">
          <ac:chgData name="Shruti Jha" userId="4df7c6c1227c89f1" providerId="LiveId" clId="{BE2E9A70-37A8-4BE9-883B-DD722EFE87BA}" dt="2023-06-21T15:11:34.560" v="496" actId="21"/>
          <ac:picMkLst>
            <pc:docMk/>
            <pc:sldMk cId="3265873200" sldId="284"/>
            <ac:picMk id="11" creationId="{8A49F2C2-A81E-6017-19FA-01958C2E6276}"/>
          </ac:picMkLst>
        </pc:picChg>
        <pc:picChg chg="add del mod ord">
          <ac:chgData name="Shruti Jha" userId="4df7c6c1227c89f1" providerId="LiveId" clId="{BE2E9A70-37A8-4BE9-883B-DD722EFE87BA}" dt="2023-06-21T15:09:40.453" v="493" actId="22"/>
          <ac:picMkLst>
            <pc:docMk/>
            <pc:sldMk cId="3265873200" sldId="284"/>
            <ac:picMk id="13" creationId="{2CB5B294-6127-4BEB-BC2A-DB0AE2187491}"/>
          </ac:picMkLst>
        </pc:picChg>
        <pc:picChg chg="add mod ord">
          <ac:chgData name="Shruti Jha" userId="4df7c6c1227c89f1" providerId="LiveId" clId="{BE2E9A70-37A8-4BE9-883B-DD722EFE87BA}" dt="2023-06-21T15:11:45.292" v="498" actId="1076"/>
          <ac:picMkLst>
            <pc:docMk/>
            <pc:sldMk cId="3265873200" sldId="284"/>
            <ac:picMk id="15" creationId="{BA5A284A-AFB3-B3C8-570B-EFABE1693268}"/>
          </ac:picMkLst>
        </pc:picChg>
      </pc:sldChg>
      <pc:sldChg chg="addSp delSp modSp mod modTransition">
        <pc:chgData name="Shruti Jha" userId="4df7c6c1227c89f1" providerId="LiveId" clId="{BE2E9A70-37A8-4BE9-883B-DD722EFE87BA}" dt="2023-06-21T15:22:44.935" v="628"/>
        <pc:sldMkLst>
          <pc:docMk/>
          <pc:sldMk cId="983505367" sldId="285"/>
        </pc:sldMkLst>
        <pc:picChg chg="add del mod">
          <ac:chgData name="Shruti Jha" userId="4df7c6c1227c89f1" providerId="LiveId" clId="{BE2E9A70-37A8-4BE9-883B-DD722EFE87BA}" dt="2023-06-21T15:12:54.167" v="502" actId="21"/>
          <ac:picMkLst>
            <pc:docMk/>
            <pc:sldMk cId="983505367" sldId="285"/>
            <ac:picMk id="6" creationId="{07DF04A5-A5F2-E321-D685-8B186D5623EF}"/>
          </ac:picMkLst>
        </pc:picChg>
        <pc:picChg chg="add mod">
          <ac:chgData name="Shruti Jha" userId="4df7c6c1227c89f1" providerId="LiveId" clId="{BE2E9A70-37A8-4BE9-883B-DD722EFE87BA}" dt="2023-06-21T15:14:54.055" v="507" actId="1076"/>
          <ac:picMkLst>
            <pc:docMk/>
            <pc:sldMk cId="983505367" sldId="285"/>
            <ac:picMk id="9" creationId="{9E0B68A4-C541-AC5C-9D58-CE8CD0DA19B9}"/>
          </ac:picMkLst>
        </pc:picChg>
      </pc:sldChg>
      <pc:sldChg chg="modTransition">
        <pc:chgData name="Shruti Jha" userId="4df7c6c1227c89f1" providerId="LiveId" clId="{BE2E9A70-37A8-4BE9-883B-DD722EFE87BA}" dt="2023-06-21T15:22:44.935" v="628"/>
        <pc:sldMkLst>
          <pc:docMk/>
          <pc:sldMk cId="1102779745" sldId="286"/>
        </pc:sldMkLst>
      </pc:sldChg>
      <pc:sldChg chg="modTransition">
        <pc:chgData name="Shruti Jha" userId="4df7c6c1227c89f1" providerId="LiveId" clId="{BE2E9A70-37A8-4BE9-883B-DD722EFE87BA}" dt="2023-06-21T15:22:44.935" v="628"/>
        <pc:sldMkLst>
          <pc:docMk/>
          <pc:sldMk cId="715052205" sldId="287"/>
        </pc:sldMkLst>
      </pc:sldChg>
      <pc:sldChg chg="modTransition">
        <pc:chgData name="Shruti Jha" userId="4df7c6c1227c89f1" providerId="LiveId" clId="{BE2E9A70-37A8-4BE9-883B-DD722EFE87BA}" dt="2023-06-21T15:22:44.935" v="628"/>
        <pc:sldMkLst>
          <pc:docMk/>
          <pc:sldMk cId="2966682723" sldId="288"/>
        </pc:sldMkLst>
      </pc:sldChg>
      <pc:sldChg chg="modSp mod modTransition">
        <pc:chgData name="Shruti Jha" userId="4df7c6c1227c89f1" providerId="LiveId" clId="{BE2E9A70-37A8-4BE9-883B-DD722EFE87BA}" dt="2023-06-21T15:22:44.935" v="628"/>
        <pc:sldMkLst>
          <pc:docMk/>
          <pc:sldMk cId="3264112329" sldId="289"/>
        </pc:sldMkLst>
        <pc:spChg chg="mod">
          <ac:chgData name="Shruti Jha" userId="4df7c6c1227c89f1" providerId="LiveId" clId="{BE2E9A70-37A8-4BE9-883B-DD722EFE87BA}" dt="2023-06-21T14:55:57.924" v="253" actId="255"/>
          <ac:spMkLst>
            <pc:docMk/>
            <pc:sldMk cId="3264112329" sldId="289"/>
            <ac:spMk id="2" creationId="{32650560-D407-65A8-CAA1-6A7F77834C64}"/>
          </ac:spMkLst>
        </pc:spChg>
        <pc:spChg chg="mod">
          <ac:chgData name="Shruti Jha" userId="4df7c6c1227c89f1" providerId="LiveId" clId="{BE2E9A70-37A8-4BE9-883B-DD722EFE87BA}" dt="2023-06-21T14:55:31.703" v="250" actId="20577"/>
          <ac:spMkLst>
            <pc:docMk/>
            <pc:sldMk cId="3264112329" sldId="289"/>
            <ac:spMk id="12" creationId="{5941AFA5-5D93-0848-0907-BED842523DB3}"/>
          </ac:spMkLst>
        </pc:spChg>
        <pc:picChg chg="mod">
          <ac:chgData name="Shruti Jha" userId="4df7c6c1227c89f1" providerId="LiveId" clId="{BE2E9A70-37A8-4BE9-883B-DD722EFE87BA}" dt="2023-06-21T14:55:47.114" v="252" actId="1076"/>
          <ac:picMkLst>
            <pc:docMk/>
            <pc:sldMk cId="3264112329" sldId="289"/>
            <ac:picMk id="7" creationId="{9752A76E-6D57-1C07-E896-AB32F4A60B6E}"/>
          </ac:picMkLst>
        </pc:picChg>
      </pc:sldChg>
      <pc:sldChg chg="modTransition">
        <pc:chgData name="Shruti Jha" userId="4df7c6c1227c89f1" providerId="LiveId" clId="{BE2E9A70-37A8-4BE9-883B-DD722EFE87BA}" dt="2023-06-21T15:22:44.935" v="628"/>
        <pc:sldMkLst>
          <pc:docMk/>
          <pc:sldMk cId="3609290210" sldId="290"/>
        </pc:sldMkLst>
      </pc:sldChg>
      <pc:sldChg chg="modTransition">
        <pc:chgData name="Shruti Jha" userId="4df7c6c1227c89f1" providerId="LiveId" clId="{BE2E9A70-37A8-4BE9-883B-DD722EFE87BA}" dt="2023-06-21T15:22:44.935" v="628"/>
        <pc:sldMkLst>
          <pc:docMk/>
          <pc:sldMk cId="710021206" sldId="291"/>
        </pc:sldMkLst>
      </pc:sldChg>
      <pc:sldChg chg="modTransition">
        <pc:chgData name="Shruti Jha" userId="4df7c6c1227c89f1" providerId="LiveId" clId="{BE2E9A70-37A8-4BE9-883B-DD722EFE87BA}" dt="2023-06-21T15:22:44.935" v="628"/>
        <pc:sldMkLst>
          <pc:docMk/>
          <pc:sldMk cId="1998381263" sldId="292"/>
        </pc:sldMkLst>
      </pc:sldChg>
      <pc:sldChg chg="addSp modSp add mod modTransition">
        <pc:chgData name="Shruti Jha" userId="4df7c6c1227c89f1" providerId="LiveId" clId="{BE2E9A70-37A8-4BE9-883B-DD722EFE87BA}" dt="2023-06-21T15:22:44.935" v="628"/>
        <pc:sldMkLst>
          <pc:docMk/>
          <pc:sldMk cId="2542624332" sldId="293"/>
        </pc:sldMkLst>
        <pc:spChg chg="mod">
          <ac:chgData name="Shruti Jha" userId="4df7c6c1227c89f1" providerId="LiveId" clId="{BE2E9A70-37A8-4BE9-883B-DD722EFE87BA}" dt="2023-06-21T15:18:36.758" v="623" actId="20577"/>
          <ac:spMkLst>
            <pc:docMk/>
            <pc:sldMk cId="2542624332" sldId="293"/>
            <ac:spMk id="12" creationId="{5941AFA5-5D93-0848-0907-BED842523DB3}"/>
          </ac:spMkLst>
        </pc:spChg>
        <pc:picChg chg="add mod">
          <ac:chgData name="Shruti Jha" userId="4df7c6c1227c89f1" providerId="LiveId" clId="{BE2E9A70-37A8-4BE9-883B-DD722EFE87BA}" dt="2023-06-21T15:17:04.675" v="517" actId="1076"/>
          <ac:picMkLst>
            <pc:docMk/>
            <pc:sldMk cId="2542624332" sldId="293"/>
            <ac:picMk id="4" creationId="{9FB7F6FB-9ADA-4C13-7E0B-32E29866F2E4}"/>
          </ac:picMkLst>
        </pc:picChg>
        <pc:picChg chg="mod">
          <ac:chgData name="Shruti Jha" userId="4df7c6c1227c89f1" providerId="LiveId" clId="{BE2E9A70-37A8-4BE9-883B-DD722EFE87BA}" dt="2023-06-21T15:17:58.057" v="577" actId="1076"/>
          <ac:picMkLst>
            <pc:docMk/>
            <pc:sldMk cId="2542624332" sldId="293"/>
            <ac:picMk id="7" creationId="{9752A76E-6D57-1C07-E896-AB32F4A60B6E}"/>
          </ac:picMkLst>
        </pc:picChg>
      </pc:sldChg>
      <pc:sldMasterChg chg="modTransition modSldLayout">
        <pc:chgData name="Shruti Jha" userId="4df7c6c1227c89f1" providerId="LiveId" clId="{BE2E9A70-37A8-4BE9-883B-DD722EFE87BA}" dt="2023-06-21T15:22:44.935" v="628"/>
        <pc:sldMasterMkLst>
          <pc:docMk/>
          <pc:sldMasterMk cId="439965338" sldId="2147483744"/>
        </pc:sldMasterMkLst>
        <pc:sldLayoutChg chg="modTransition">
          <pc:chgData name="Shruti Jha" userId="4df7c6c1227c89f1" providerId="LiveId" clId="{BE2E9A70-37A8-4BE9-883B-DD722EFE87BA}" dt="2023-06-21T15:22:44.935" v="628"/>
          <pc:sldLayoutMkLst>
            <pc:docMk/>
            <pc:sldMasterMk cId="439965338" sldId="2147483744"/>
            <pc:sldLayoutMk cId="2374521370" sldId="2147483745"/>
          </pc:sldLayoutMkLst>
        </pc:sldLayoutChg>
        <pc:sldLayoutChg chg="modTransition">
          <pc:chgData name="Shruti Jha" userId="4df7c6c1227c89f1" providerId="LiveId" clId="{BE2E9A70-37A8-4BE9-883B-DD722EFE87BA}" dt="2023-06-21T15:22:44.935" v="628"/>
          <pc:sldLayoutMkLst>
            <pc:docMk/>
            <pc:sldMasterMk cId="439965338" sldId="2147483744"/>
            <pc:sldLayoutMk cId="2790796888" sldId="2147483746"/>
          </pc:sldLayoutMkLst>
        </pc:sldLayoutChg>
        <pc:sldLayoutChg chg="modTransition">
          <pc:chgData name="Shruti Jha" userId="4df7c6c1227c89f1" providerId="LiveId" clId="{BE2E9A70-37A8-4BE9-883B-DD722EFE87BA}" dt="2023-06-21T15:22:44.935" v="628"/>
          <pc:sldLayoutMkLst>
            <pc:docMk/>
            <pc:sldMasterMk cId="439965338" sldId="2147483744"/>
            <pc:sldLayoutMk cId="1215460507" sldId="2147483747"/>
          </pc:sldLayoutMkLst>
        </pc:sldLayoutChg>
        <pc:sldLayoutChg chg="modTransition">
          <pc:chgData name="Shruti Jha" userId="4df7c6c1227c89f1" providerId="LiveId" clId="{BE2E9A70-37A8-4BE9-883B-DD722EFE87BA}" dt="2023-06-21T15:22:44.935" v="628"/>
          <pc:sldLayoutMkLst>
            <pc:docMk/>
            <pc:sldMasterMk cId="439965338" sldId="2147483744"/>
            <pc:sldLayoutMk cId="3356874166" sldId="2147483748"/>
          </pc:sldLayoutMkLst>
        </pc:sldLayoutChg>
        <pc:sldLayoutChg chg="modTransition">
          <pc:chgData name="Shruti Jha" userId="4df7c6c1227c89f1" providerId="LiveId" clId="{BE2E9A70-37A8-4BE9-883B-DD722EFE87BA}" dt="2023-06-21T15:22:44.935" v="628"/>
          <pc:sldLayoutMkLst>
            <pc:docMk/>
            <pc:sldMasterMk cId="439965338" sldId="2147483744"/>
            <pc:sldLayoutMk cId="136434271" sldId="2147483749"/>
          </pc:sldLayoutMkLst>
        </pc:sldLayoutChg>
        <pc:sldLayoutChg chg="modTransition">
          <pc:chgData name="Shruti Jha" userId="4df7c6c1227c89f1" providerId="LiveId" clId="{BE2E9A70-37A8-4BE9-883B-DD722EFE87BA}" dt="2023-06-21T15:22:44.935" v="628"/>
          <pc:sldLayoutMkLst>
            <pc:docMk/>
            <pc:sldMasterMk cId="439965338" sldId="2147483744"/>
            <pc:sldLayoutMk cId="130419725" sldId="2147483750"/>
          </pc:sldLayoutMkLst>
        </pc:sldLayoutChg>
        <pc:sldLayoutChg chg="modTransition">
          <pc:chgData name="Shruti Jha" userId="4df7c6c1227c89f1" providerId="LiveId" clId="{BE2E9A70-37A8-4BE9-883B-DD722EFE87BA}" dt="2023-06-21T15:22:44.935" v="628"/>
          <pc:sldLayoutMkLst>
            <pc:docMk/>
            <pc:sldMasterMk cId="439965338" sldId="2147483744"/>
            <pc:sldLayoutMk cId="3386303332" sldId="2147483751"/>
          </pc:sldLayoutMkLst>
        </pc:sldLayoutChg>
        <pc:sldLayoutChg chg="modTransition">
          <pc:chgData name="Shruti Jha" userId="4df7c6c1227c89f1" providerId="LiveId" clId="{BE2E9A70-37A8-4BE9-883B-DD722EFE87BA}" dt="2023-06-21T15:22:44.935" v="628"/>
          <pc:sldLayoutMkLst>
            <pc:docMk/>
            <pc:sldMasterMk cId="439965338" sldId="2147483744"/>
            <pc:sldLayoutMk cId="2173686898" sldId="2147483752"/>
          </pc:sldLayoutMkLst>
        </pc:sldLayoutChg>
        <pc:sldLayoutChg chg="modTransition">
          <pc:chgData name="Shruti Jha" userId="4df7c6c1227c89f1" providerId="LiveId" clId="{BE2E9A70-37A8-4BE9-883B-DD722EFE87BA}" dt="2023-06-21T15:22:44.935" v="628"/>
          <pc:sldLayoutMkLst>
            <pc:docMk/>
            <pc:sldMasterMk cId="439965338" sldId="2147483744"/>
            <pc:sldLayoutMk cId="1870789328" sldId="2147483753"/>
          </pc:sldLayoutMkLst>
        </pc:sldLayoutChg>
        <pc:sldLayoutChg chg="modTransition">
          <pc:chgData name="Shruti Jha" userId="4df7c6c1227c89f1" providerId="LiveId" clId="{BE2E9A70-37A8-4BE9-883B-DD722EFE87BA}" dt="2023-06-21T15:22:44.935" v="628"/>
          <pc:sldLayoutMkLst>
            <pc:docMk/>
            <pc:sldMasterMk cId="439965338" sldId="2147483744"/>
            <pc:sldLayoutMk cId="74899418" sldId="2147483754"/>
          </pc:sldLayoutMkLst>
        </pc:sldLayoutChg>
        <pc:sldLayoutChg chg="modTransition">
          <pc:chgData name="Shruti Jha" userId="4df7c6c1227c89f1" providerId="LiveId" clId="{BE2E9A70-37A8-4BE9-883B-DD722EFE87BA}" dt="2023-06-21T15:22:44.935" v="628"/>
          <pc:sldLayoutMkLst>
            <pc:docMk/>
            <pc:sldMasterMk cId="439965338" sldId="2147483744"/>
            <pc:sldLayoutMk cId="2671426417" sldId="2147483755"/>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5A8416D-D948-46D8-8D12-16FD0E3713B0}"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0B729-5982-433A-95A5-9D9CC446D462}" type="slidenum">
              <a:rPr lang="en-IN" smtClean="0"/>
              <a:t>‹#›</a:t>
            </a:fld>
            <a:endParaRPr lang="en-IN"/>
          </a:p>
        </p:txBody>
      </p:sp>
    </p:spTree>
    <p:extLst>
      <p:ext uri="{BB962C8B-B14F-4D97-AF65-F5344CB8AC3E}">
        <p14:creationId xmlns:p14="http://schemas.microsoft.com/office/powerpoint/2010/main" val="237452137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A8416D-D948-46D8-8D12-16FD0E3713B0}"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0B729-5982-433A-95A5-9D9CC446D462}" type="slidenum">
              <a:rPr lang="en-IN" smtClean="0"/>
              <a:t>‹#›</a:t>
            </a:fld>
            <a:endParaRPr lang="en-IN"/>
          </a:p>
        </p:txBody>
      </p:sp>
    </p:spTree>
    <p:extLst>
      <p:ext uri="{BB962C8B-B14F-4D97-AF65-F5344CB8AC3E}">
        <p14:creationId xmlns:p14="http://schemas.microsoft.com/office/powerpoint/2010/main" val="74899418"/>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A8416D-D948-46D8-8D12-16FD0E3713B0}"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0B729-5982-433A-95A5-9D9CC446D462}" type="slidenum">
              <a:rPr lang="en-IN" smtClean="0"/>
              <a:t>‹#›</a:t>
            </a:fld>
            <a:endParaRPr lang="en-IN"/>
          </a:p>
        </p:txBody>
      </p:sp>
    </p:spTree>
    <p:extLst>
      <p:ext uri="{BB962C8B-B14F-4D97-AF65-F5344CB8AC3E}">
        <p14:creationId xmlns:p14="http://schemas.microsoft.com/office/powerpoint/2010/main" val="2671426417"/>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A8416D-D948-46D8-8D12-16FD0E3713B0}"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0B729-5982-433A-95A5-9D9CC446D462}" type="slidenum">
              <a:rPr lang="en-IN" smtClean="0"/>
              <a:t>‹#›</a:t>
            </a:fld>
            <a:endParaRPr lang="en-IN"/>
          </a:p>
        </p:txBody>
      </p:sp>
    </p:spTree>
    <p:extLst>
      <p:ext uri="{BB962C8B-B14F-4D97-AF65-F5344CB8AC3E}">
        <p14:creationId xmlns:p14="http://schemas.microsoft.com/office/powerpoint/2010/main" val="2790796888"/>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A8416D-D948-46D8-8D12-16FD0E3713B0}"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20B729-5982-433A-95A5-9D9CC446D462}" type="slidenum">
              <a:rPr lang="en-IN" smtClean="0"/>
              <a:t>‹#›</a:t>
            </a:fld>
            <a:endParaRPr lang="en-IN"/>
          </a:p>
        </p:txBody>
      </p:sp>
    </p:spTree>
    <p:extLst>
      <p:ext uri="{BB962C8B-B14F-4D97-AF65-F5344CB8AC3E}">
        <p14:creationId xmlns:p14="http://schemas.microsoft.com/office/powerpoint/2010/main" val="1215460507"/>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A8416D-D948-46D8-8D12-16FD0E3713B0}" type="datetimeFigureOut">
              <a:rPr lang="en-IN" smtClean="0"/>
              <a:t>21-06-2023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20B729-5982-433A-95A5-9D9CC446D462}" type="slidenum">
              <a:rPr lang="en-IN" smtClean="0"/>
              <a:t>‹#›</a:t>
            </a:fld>
            <a:endParaRPr lang="en-IN"/>
          </a:p>
        </p:txBody>
      </p:sp>
    </p:spTree>
    <p:extLst>
      <p:ext uri="{BB962C8B-B14F-4D97-AF65-F5344CB8AC3E}">
        <p14:creationId xmlns:p14="http://schemas.microsoft.com/office/powerpoint/2010/main" val="3356874166"/>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A8416D-D948-46D8-8D12-16FD0E3713B0}" type="datetimeFigureOut">
              <a:rPr lang="en-IN" smtClean="0"/>
              <a:t>21-06-2023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20B729-5982-433A-95A5-9D9CC446D462}" type="slidenum">
              <a:rPr lang="en-IN" smtClean="0"/>
              <a:t>‹#›</a:t>
            </a:fld>
            <a:endParaRPr lang="en-IN"/>
          </a:p>
        </p:txBody>
      </p:sp>
    </p:spTree>
    <p:extLst>
      <p:ext uri="{BB962C8B-B14F-4D97-AF65-F5344CB8AC3E}">
        <p14:creationId xmlns:p14="http://schemas.microsoft.com/office/powerpoint/2010/main" val="136434271"/>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A8416D-D948-46D8-8D12-16FD0E3713B0}" type="datetimeFigureOut">
              <a:rPr lang="en-IN" smtClean="0"/>
              <a:t>21-06-2023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20B729-5982-433A-95A5-9D9CC446D462}" type="slidenum">
              <a:rPr lang="en-IN" smtClean="0"/>
              <a:t>‹#›</a:t>
            </a:fld>
            <a:endParaRPr lang="en-IN"/>
          </a:p>
        </p:txBody>
      </p:sp>
    </p:spTree>
    <p:extLst>
      <p:ext uri="{BB962C8B-B14F-4D97-AF65-F5344CB8AC3E}">
        <p14:creationId xmlns:p14="http://schemas.microsoft.com/office/powerpoint/2010/main" val="130419725"/>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A8416D-D948-46D8-8D12-16FD0E3713B0}" type="datetimeFigureOut">
              <a:rPr lang="en-IN" smtClean="0"/>
              <a:t>21-06-2023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20B729-5982-433A-95A5-9D9CC446D462}" type="slidenum">
              <a:rPr lang="en-IN" smtClean="0"/>
              <a:t>‹#›</a:t>
            </a:fld>
            <a:endParaRPr lang="en-IN"/>
          </a:p>
        </p:txBody>
      </p:sp>
    </p:spTree>
    <p:extLst>
      <p:ext uri="{BB962C8B-B14F-4D97-AF65-F5344CB8AC3E}">
        <p14:creationId xmlns:p14="http://schemas.microsoft.com/office/powerpoint/2010/main" val="3386303332"/>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A8416D-D948-46D8-8D12-16FD0E3713B0}" type="datetimeFigureOut">
              <a:rPr lang="en-IN" smtClean="0"/>
              <a:t>21-06-2023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20B729-5982-433A-95A5-9D9CC446D462}" type="slidenum">
              <a:rPr lang="en-IN" smtClean="0"/>
              <a:t>‹#›</a:t>
            </a:fld>
            <a:endParaRPr lang="en-IN"/>
          </a:p>
        </p:txBody>
      </p:sp>
    </p:spTree>
    <p:extLst>
      <p:ext uri="{BB962C8B-B14F-4D97-AF65-F5344CB8AC3E}">
        <p14:creationId xmlns:p14="http://schemas.microsoft.com/office/powerpoint/2010/main" val="2173686898"/>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A8416D-D948-46D8-8D12-16FD0E3713B0}" type="datetimeFigureOut">
              <a:rPr lang="en-IN" smtClean="0"/>
              <a:t>21-06-2023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20B729-5982-433A-95A5-9D9CC446D462}" type="slidenum">
              <a:rPr lang="en-IN" smtClean="0"/>
              <a:t>‹#›</a:t>
            </a:fld>
            <a:endParaRPr lang="en-IN"/>
          </a:p>
        </p:txBody>
      </p:sp>
    </p:spTree>
    <p:extLst>
      <p:ext uri="{BB962C8B-B14F-4D97-AF65-F5344CB8AC3E}">
        <p14:creationId xmlns:p14="http://schemas.microsoft.com/office/powerpoint/2010/main" val="1870789328"/>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A8416D-D948-46D8-8D12-16FD0E3713B0}" type="datetimeFigureOut">
              <a:rPr lang="en-IN" smtClean="0"/>
              <a:t>21-06-2023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0B729-5982-433A-95A5-9D9CC446D462}" type="slidenum">
              <a:rPr lang="en-IN" smtClean="0"/>
              <a:t>‹#›</a:t>
            </a:fld>
            <a:endParaRPr lang="en-IN"/>
          </a:p>
        </p:txBody>
      </p:sp>
    </p:spTree>
    <p:extLst>
      <p:ext uri="{BB962C8B-B14F-4D97-AF65-F5344CB8AC3E}">
        <p14:creationId xmlns:p14="http://schemas.microsoft.com/office/powerpoint/2010/main" val="439965338"/>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spd="slow">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07"/>
            <a:ext cx="12192000" cy="8578644"/>
          </a:xfrm>
          <a:prstGeom prst="rect">
            <a:avLst/>
          </a:prstGeom>
        </p:spPr>
      </p:pic>
      <p:sp>
        <p:nvSpPr>
          <p:cNvPr id="8" name="TextBox 7">
            <a:extLst>
              <a:ext uri="{FF2B5EF4-FFF2-40B4-BE49-F238E27FC236}">
                <a16:creationId xmlns:a16="http://schemas.microsoft.com/office/drawing/2014/main" id="{40D7AA6C-D1EA-4706-5624-B51BD54A64AE}"/>
              </a:ext>
            </a:extLst>
          </p:cNvPr>
          <p:cNvSpPr txBox="1"/>
          <p:nvPr/>
        </p:nvSpPr>
        <p:spPr>
          <a:xfrm flipH="1">
            <a:off x="3466207" y="978533"/>
            <a:ext cx="4237032" cy="1015663"/>
          </a:xfrm>
          <a:prstGeom prst="rect">
            <a:avLst/>
          </a:prstGeom>
          <a:noFill/>
        </p:spPr>
        <p:txBody>
          <a:bodyPr wrap="square" rtlCol="0">
            <a:spAutoFit/>
          </a:bodyPr>
          <a:lstStyle/>
          <a:p>
            <a:pPr algn="ctr"/>
            <a:r>
              <a:rPr lang="en-IN" sz="4400" dirty="0">
                <a:latin typeface="Arial Rounded MT Bold" panose="020F0704030504030204" pitchFamily="34" charset="0"/>
              </a:rPr>
              <a:t> </a:t>
            </a:r>
            <a:r>
              <a:rPr lang="en-IN" sz="6000" dirty="0">
                <a:solidFill>
                  <a:schemeClr val="bg1">
                    <a:lumMod val="85000"/>
                    <a:lumOff val="15000"/>
                  </a:schemeClr>
                </a:solidFill>
                <a:latin typeface="Arial Rounded MT Bold" panose="020F0704030504030204" pitchFamily="34" charset="0"/>
              </a:rPr>
              <a:t>AVIATO</a:t>
            </a:r>
            <a:r>
              <a:rPr lang="en-IN" sz="6000" dirty="0">
                <a:latin typeface="Arial Rounded MT Bold" panose="020F0704030504030204" pitchFamily="34" charset="0"/>
              </a:rPr>
              <a:t> </a:t>
            </a:r>
          </a:p>
        </p:txBody>
      </p:sp>
      <p:sp>
        <p:nvSpPr>
          <p:cNvPr id="10" name="TextBox 9">
            <a:extLst>
              <a:ext uri="{FF2B5EF4-FFF2-40B4-BE49-F238E27FC236}">
                <a16:creationId xmlns:a16="http://schemas.microsoft.com/office/drawing/2014/main" id="{873347DF-170E-1AE6-DD2E-739B4647C504}"/>
              </a:ext>
            </a:extLst>
          </p:cNvPr>
          <p:cNvSpPr txBox="1"/>
          <p:nvPr/>
        </p:nvSpPr>
        <p:spPr>
          <a:xfrm flipH="1">
            <a:off x="2911837" y="1994196"/>
            <a:ext cx="5719395" cy="646331"/>
          </a:xfrm>
          <a:prstGeom prst="rect">
            <a:avLst/>
          </a:prstGeom>
          <a:noFill/>
        </p:spPr>
        <p:txBody>
          <a:bodyPr wrap="square" rtlCol="0">
            <a:spAutoFit/>
          </a:bodyPr>
          <a:lstStyle/>
          <a:p>
            <a:pPr algn="ctr"/>
            <a:r>
              <a:rPr lang="en-IN" dirty="0">
                <a:solidFill>
                  <a:schemeClr val="accent1">
                    <a:lumMod val="50000"/>
                  </a:schemeClr>
                </a:solidFill>
                <a:latin typeface="Arial Black" panose="020B0A04020102020204" pitchFamily="34" charset="0"/>
              </a:rPr>
              <a:t>SOCIETY OF AUTOMOTIVE ENGINEERS</a:t>
            </a:r>
          </a:p>
          <a:p>
            <a:pPr algn="ctr"/>
            <a:r>
              <a:rPr lang="en-IN" dirty="0">
                <a:latin typeface="Arial Black" panose="020B0A04020102020204" pitchFamily="34" charset="0"/>
              </a:rPr>
              <a:t>National Institute Of Technology, Srinagar.</a:t>
            </a:r>
          </a:p>
        </p:txBody>
      </p:sp>
      <p:pic>
        <p:nvPicPr>
          <p:cNvPr id="3" name="Picture 2">
            <a:extLst>
              <a:ext uri="{FF2B5EF4-FFF2-40B4-BE49-F238E27FC236}">
                <a16:creationId xmlns:a16="http://schemas.microsoft.com/office/drawing/2014/main" id="{68ADBDC1-A2EC-EA13-8F82-6AAB4DE610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13368" y="180665"/>
            <a:ext cx="1295086" cy="1333443"/>
          </a:xfrm>
          <a:prstGeom prst="rect">
            <a:avLst/>
          </a:prstGeom>
          <a:ln>
            <a:noFill/>
          </a:ln>
        </p:spPr>
      </p:pic>
      <p:pic>
        <p:nvPicPr>
          <p:cNvPr id="4" name="Picture 3">
            <a:extLst>
              <a:ext uri="{FF2B5EF4-FFF2-40B4-BE49-F238E27FC236}">
                <a16:creationId xmlns:a16="http://schemas.microsoft.com/office/drawing/2014/main" id="{8CDAD6D9-2A28-1F33-22C1-307BC3AAA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46" y="-158241"/>
            <a:ext cx="1546931" cy="1672349"/>
          </a:xfrm>
          <a:prstGeom prst="rect">
            <a:avLst/>
          </a:prstGeom>
        </p:spPr>
      </p:pic>
    </p:spTree>
    <p:extLst>
      <p:ext uri="{BB962C8B-B14F-4D97-AF65-F5344CB8AC3E}">
        <p14:creationId xmlns:p14="http://schemas.microsoft.com/office/powerpoint/2010/main" val="3813941867"/>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a:latin typeface="Arial Black" panose="020B0A04020102020204" pitchFamily="34" charset="0"/>
              </a:rPr>
              <a:t>1.7 SUBSYSTEM SELECTION</a:t>
            </a:r>
          </a:p>
        </p:txBody>
      </p:sp>
      <p:sp>
        <p:nvSpPr>
          <p:cNvPr id="3" name="Content Placeholder 2">
            <a:extLst>
              <a:ext uri="{FF2B5EF4-FFF2-40B4-BE49-F238E27FC236}">
                <a16:creationId xmlns:a16="http://schemas.microsoft.com/office/drawing/2014/main" id="{2972E338-57A2-B8E7-EC97-A523CFC695B1}"/>
              </a:ext>
            </a:extLst>
          </p:cNvPr>
          <p:cNvSpPr>
            <a:spLocks noGrp="1"/>
          </p:cNvSpPr>
          <p:nvPr>
            <p:ph idx="1"/>
          </p:nvPr>
        </p:nvSpPr>
        <p:spPr>
          <a:xfrm>
            <a:off x="6096000" y="1691148"/>
            <a:ext cx="5259388" cy="4364418"/>
          </a:xfrm>
        </p:spPr>
        <p:txBody>
          <a:bodyPr>
            <a:normAutofit lnSpcReduction="10000"/>
          </a:bodyPr>
          <a:lstStyle/>
          <a:p>
            <a:pPr marL="0" indent="0">
              <a:buNone/>
            </a:pPr>
            <a:r>
              <a:rPr lang="en-US" sz="1500" b="1" u="sng" dirty="0"/>
              <a:t>Subsystem for control and navigation unit:</a:t>
            </a:r>
          </a:p>
          <a:p>
            <a:pPr marL="0" indent="0">
              <a:buNone/>
            </a:pPr>
            <a:r>
              <a:rPr lang="en-US" sz="1050" dirty="0"/>
              <a:t> </a:t>
            </a:r>
            <a:r>
              <a:rPr lang="en-US" sz="1500" dirty="0">
                <a:solidFill>
                  <a:schemeClr val="accent4">
                    <a:lumMod val="60000"/>
                    <a:lumOff val="40000"/>
                  </a:schemeClr>
                </a:solidFill>
              </a:rPr>
              <a:t>1. Flight Controller (Pixhawk 4):</a:t>
            </a:r>
          </a:p>
          <a:p>
            <a:pPr marL="0" indent="0">
              <a:buNone/>
            </a:pPr>
            <a:r>
              <a:rPr lang="en-US" sz="1500" dirty="0">
                <a:solidFill>
                  <a:schemeClr val="accent4">
                    <a:lumMod val="60000"/>
                    <a:lumOff val="40000"/>
                  </a:schemeClr>
                </a:solidFill>
              </a:rPr>
              <a:t> </a:t>
            </a:r>
            <a:r>
              <a:rPr lang="en-US" sz="1500" dirty="0"/>
              <a:t>It has various onboard sensors like a magnetometer, barometer, accelerometer, gyroscope, and temperature sensor for smooth control of the motion. We decided to use Pixhawk 4 over other flight controllers as it features more computing power and 2X the RAM than the previous versions. It also has additional ports for better integration and expansion, new sensors, and integrated vibration isolation. Also on comparing its weight to usability ratio is more than those of its competitors. </a:t>
            </a:r>
          </a:p>
          <a:p>
            <a:pPr marL="0" indent="0">
              <a:buNone/>
            </a:pPr>
            <a:r>
              <a:rPr lang="en-US" sz="1500" dirty="0">
                <a:solidFill>
                  <a:schemeClr val="accent4">
                    <a:lumMod val="60000"/>
                    <a:lumOff val="40000"/>
                  </a:schemeClr>
                </a:solidFill>
              </a:rPr>
              <a:t>2. GPS Module(GPS Module GPS NEO-M8N BDS Compass Module(3 in 1)) </a:t>
            </a:r>
            <a:r>
              <a:rPr lang="en-US" sz="1500" dirty="0"/>
              <a:t>:</a:t>
            </a:r>
          </a:p>
          <a:p>
            <a:pPr marL="0" indent="0">
              <a:buNone/>
            </a:pPr>
            <a:r>
              <a:rPr lang="en-US" sz="1500" dirty="0"/>
              <a:t>This GPS Module can measure with a time accuracy of 60 ns. Also, it can work with good consistency in the temperature range of -40 to 85 degrees Celsius as it comes up with the main chip U-B-LOX M8030 KT and Built-in TCXO. Also, it has a wide range of use for APM flight controller; PIX flight controller; PX4 flight controller; the outlet terminal is directly compatible with the APM serial port and I2C port. Plug-and-play other flight controllers are also available in it</a:t>
            </a:r>
            <a:endParaRPr lang="en-IN" sz="1500" dirty="0"/>
          </a:p>
        </p:txBody>
      </p:sp>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998409" y="1691148"/>
            <a:ext cx="4861215" cy="4177840"/>
          </a:xfrm>
        </p:spPr>
        <p:txBody>
          <a:bodyPr>
            <a:normAutofit fontScale="92500" lnSpcReduction="20000"/>
          </a:bodyPr>
          <a:lstStyle/>
          <a:p>
            <a:r>
              <a:rPr lang="en-IN" b="1" u="sng" dirty="0"/>
              <a:t>Subsystems for Communication unit: </a:t>
            </a:r>
          </a:p>
          <a:p>
            <a:r>
              <a:rPr lang="en-IN" dirty="0">
                <a:solidFill>
                  <a:schemeClr val="accent4">
                    <a:lumMod val="60000"/>
                    <a:lumOff val="40000"/>
                  </a:schemeClr>
                </a:solidFill>
              </a:rPr>
              <a:t>1. RC Receiver: Radio link R12DS </a:t>
            </a:r>
          </a:p>
          <a:p>
            <a:pPr marL="285750" indent="-285750">
              <a:buFont typeface="Wingdings" panose="05000000000000000000" pitchFamily="2" charset="2"/>
              <a:buChar char="Ø"/>
            </a:pPr>
            <a:r>
              <a:rPr lang="en-IN" dirty="0"/>
              <a:t>Reasons for selection: 4 km control distance, 12 channels, compatibility with Pixhawk flight controller. </a:t>
            </a:r>
          </a:p>
          <a:p>
            <a:r>
              <a:rPr lang="en-IN" dirty="0">
                <a:solidFill>
                  <a:schemeClr val="accent4">
                    <a:lumMod val="60000"/>
                    <a:lumOff val="40000"/>
                  </a:schemeClr>
                </a:solidFill>
              </a:rPr>
              <a:t>2. Data Telemetry: ZOONv1 </a:t>
            </a:r>
          </a:p>
          <a:p>
            <a:pPr marL="285750" indent="-285750">
              <a:buFont typeface="Wingdings" panose="05000000000000000000" pitchFamily="2" charset="2"/>
              <a:buChar char="Ø"/>
            </a:pPr>
            <a:r>
              <a:rPr lang="en-IN" dirty="0"/>
              <a:t>Reasons for selection: Global frequency coverage, ranging from 6 km to 21 km (depending on data bandwidth configuration), hassle-free mesh functionality for MAVLINK packets, Cha-cha 20 encryption. </a:t>
            </a:r>
          </a:p>
          <a:p>
            <a:r>
              <a:rPr lang="en-IN" dirty="0">
                <a:solidFill>
                  <a:schemeClr val="accent4">
                    <a:lumMod val="60000"/>
                    <a:lumOff val="40000"/>
                  </a:schemeClr>
                </a:solidFill>
              </a:rPr>
              <a:t>3. Video Telemetry: TS832 </a:t>
            </a:r>
          </a:p>
          <a:p>
            <a:pPr marL="285750" indent="-285750">
              <a:buFont typeface="Wingdings" panose="05000000000000000000" pitchFamily="2" charset="2"/>
              <a:buChar char="Ø"/>
            </a:pPr>
            <a:r>
              <a:rPr lang="en-IN" dirty="0"/>
              <a:t>Reasons for selection: Transfers videos in NTSC/PAL format, lightweight and small size, operate at high temperatures, suitable voltage range. </a:t>
            </a:r>
          </a:p>
          <a:p>
            <a:r>
              <a:rPr lang="en-IN" dirty="0">
                <a:solidFill>
                  <a:schemeClr val="accent4">
                    <a:lumMod val="60000"/>
                    <a:lumOff val="40000"/>
                  </a:schemeClr>
                </a:solidFill>
              </a:rPr>
              <a:t>4. RC Controller: Radiolink AT10 </a:t>
            </a:r>
          </a:p>
          <a:p>
            <a:pPr marL="285750" indent="-285750">
              <a:buFont typeface="Wingdings" panose="05000000000000000000" pitchFamily="2" charset="2"/>
              <a:buChar char="Ø"/>
            </a:pPr>
            <a:r>
              <a:rPr lang="en-IN" dirty="0"/>
              <a:t>Reasons for selection: Operates on 2.4 GHz frequency, eliminates interference and glitching from other electronic components on the drone</a:t>
            </a:r>
            <a:endParaRPr lang="en-US" dirty="0"/>
          </a:p>
        </p:txBody>
      </p:sp>
    </p:spTree>
    <p:extLst>
      <p:ext uri="{BB962C8B-B14F-4D97-AF65-F5344CB8AC3E}">
        <p14:creationId xmlns:p14="http://schemas.microsoft.com/office/powerpoint/2010/main" val="956886068"/>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a:latin typeface="Arial Black" panose="020B0A04020102020204" pitchFamily="34" charset="0"/>
              </a:rPr>
              <a:t>1.8 C.G &amp; STABILITY </a:t>
            </a:r>
          </a:p>
        </p:txBody>
      </p:sp>
      <p:pic>
        <p:nvPicPr>
          <p:cNvPr id="10" name="Content Placeholder 9">
            <a:extLst>
              <a:ext uri="{FF2B5EF4-FFF2-40B4-BE49-F238E27FC236}">
                <a16:creationId xmlns:a16="http://schemas.microsoft.com/office/drawing/2014/main" id="{AC49C496-73C7-4265-80F0-61555EE85B65}"/>
              </a:ext>
            </a:extLst>
          </p:cNvPr>
          <p:cNvPicPr>
            <a:picLocks noGrp="1" noChangeAspect="1"/>
          </p:cNvPicPr>
          <p:nvPr>
            <p:ph idx="1"/>
          </p:nvPr>
        </p:nvPicPr>
        <p:blipFill>
          <a:blip r:embed="rId3"/>
          <a:stretch>
            <a:fillRect/>
          </a:stretch>
        </p:blipFill>
        <p:spPr>
          <a:xfrm>
            <a:off x="5375275" y="1984530"/>
            <a:ext cx="6213475" cy="1602742"/>
          </a:xfrm>
        </p:spPr>
      </p:pic>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3932237" cy="4177840"/>
          </a:xfrm>
        </p:spPr>
        <p:txBody>
          <a:bodyPr/>
          <a:lstStyle/>
          <a:p>
            <a:r>
              <a:rPr lang="en-US" dirty="0"/>
              <a:t>CG Estimation</a:t>
            </a:r>
          </a:p>
          <a:p>
            <a:pPr marL="285750" indent="-285750">
              <a:buFont typeface="Arial" panose="020B0604020202020204" pitchFamily="34" charset="0"/>
              <a:buChar char="•"/>
            </a:pPr>
            <a:r>
              <a:rPr lang="en-US" dirty="0"/>
              <a:t> We have designed the chassis to be symmetric when viewed from the top. </a:t>
            </a:r>
          </a:p>
          <a:p>
            <a:pPr marL="285750" indent="-285750">
              <a:buFont typeface="Arial" panose="020B0604020202020204" pitchFamily="34" charset="0"/>
              <a:buChar char="•"/>
            </a:pPr>
            <a:r>
              <a:rPr lang="en-US" dirty="0"/>
              <a:t>This means that the center of gravity of our quadcopter can only shift in y direction. </a:t>
            </a:r>
          </a:p>
          <a:p>
            <a:pPr marL="285750" indent="-285750">
              <a:buFont typeface="Arial" panose="020B0604020202020204" pitchFamily="34" charset="0"/>
              <a:buChar char="•"/>
            </a:pPr>
            <a:r>
              <a:rPr lang="en-US" dirty="0"/>
              <a:t>Here we will neglect the lighter components and consider only those components that can change the Centre of gravity significantly. </a:t>
            </a:r>
          </a:p>
          <a:p>
            <a:pPr marL="285750" indent="-285750">
              <a:buFont typeface="Arial" panose="020B0604020202020204" pitchFamily="34" charset="0"/>
              <a:buChar char="•"/>
            </a:pPr>
            <a:r>
              <a:rPr lang="en-US" dirty="0"/>
              <a:t>We will take the center of the chassis as our origin.</a:t>
            </a:r>
            <a:endParaRPr lang="en-IN" dirty="0"/>
          </a:p>
        </p:txBody>
      </p:sp>
      <p:sp>
        <p:nvSpPr>
          <p:cNvPr id="11" name="TextBox 10">
            <a:extLst>
              <a:ext uri="{FF2B5EF4-FFF2-40B4-BE49-F238E27FC236}">
                <a16:creationId xmlns:a16="http://schemas.microsoft.com/office/drawing/2014/main" id="{5642CD6A-11FC-770D-6A20-9A8C8F4150A7}"/>
              </a:ext>
            </a:extLst>
          </p:cNvPr>
          <p:cNvSpPr txBox="1"/>
          <p:nvPr/>
        </p:nvSpPr>
        <p:spPr>
          <a:xfrm>
            <a:off x="5375274" y="4971637"/>
            <a:ext cx="6213475" cy="738664"/>
          </a:xfrm>
          <a:prstGeom prst="rect">
            <a:avLst/>
          </a:prstGeom>
          <a:noFill/>
        </p:spPr>
        <p:txBody>
          <a:bodyPr wrap="square" rtlCol="0">
            <a:spAutoFit/>
          </a:bodyPr>
          <a:lstStyle/>
          <a:p>
            <a:r>
              <a:rPr lang="en-US" sz="1400" dirty="0">
                <a:solidFill>
                  <a:srgbClr val="FF0000"/>
                </a:solidFill>
              </a:rPr>
              <a:t>NOTE</a:t>
            </a:r>
            <a:r>
              <a:rPr lang="en-US" sz="1400" dirty="0"/>
              <a:t>: We did not consider the weight of the chassis as we are taking the origin at the geometric Centre of chassis and we have assumed that the geometric Centre of the chassis and Centre of gravity of the chassis are at the same position.</a:t>
            </a:r>
            <a:endParaRPr lang="en-IN" sz="1400" dirty="0"/>
          </a:p>
        </p:txBody>
      </p:sp>
      <p:pic>
        <p:nvPicPr>
          <p:cNvPr id="13" name="Picture 12">
            <a:extLst>
              <a:ext uri="{FF2B5EF4-FFF2-40B4-BE49-F238E27FC236}">
                <a16:creationId xmlns:a16="http://schemas.microsoft.com/office/drawing/2014/main" id="{31BE8706-1015-5C13-3003-BF7C3DB02D6A}"/>
              </a:ext>
            </a:extLst>
          </p:cNvPr>
          <p:cNvPicPr>
            <a:picLocks noChangeAspect="1"/>
          </p:cNvPicPr>
          <p:nvPr/>
        </p:nvPicPr>
        <p:blipFill>
          <a:blip r:embed="rId4"/>
          <a:stretch>
            <a:fillRect/>
          </a:stretch>
        </p:blipFill>
        <p:spPr>
          <a:xfrm>
            <a:off x="5375275" y="3866971"/>
            <a:ext cx="6213475" cy="876300"/>
          </a:xfrm>
          <a:prstGeom prst="rect">
            <a:avLst/>
          </a:prstGeom>
        </p:spPr>
      </p:pic>
    </p:spTree>
    <p:extLst>
      <p:ext uri="{BB962C8B-B14F-4D97-AF65-F5344CB8AC3E}">
        <p14:creationId xmlns:p14="http://schemas.microsoft.com/office/powerpoint/2010/main" val="2528371888"/>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a:latin typeface="Arial Black" panose="020B0A04020102020204" pitchFamily="34" charset="0"/>
              </a:rPr>
              <a:t>1.8 C.G &amp; STABILITY </a:t>
            </a:r>
          </a:p>
        </p:txBody>
      </p:sp>
      <p:pic>
        <p:nvPicPr>
          <p:cNvPr id="6" name="Content Placeholder 5">
            <a:extLst>
              <a:ext uri="{FF2B5EF4-FFF2-40B4-BE49-F238E27FC236}">
                <a16:creationId xmlns:a16="http://schemas.microsoft.com/office/drawing/2014/main" id="{20C88B9C-2E56-2309-450E-2224D161D297}"/>
              </a:ext>
            </a:extLst>
          </p:cNvPr>
          <p:cNvPicPr>
            <a:picLocks noGrp="1" noChangeAspect="1"/>
          </p:cNvPicPr>
          <p:nvPr>
            <p:ph idx="1"/>
          </p:nvPr>
        </p:nvPicPr>
        <p:blipFill>
          <a:blip r:embed="rId3"/>
          <a:stretch>
            <a:fillRect/>
          </a:stretch>
        </p:blipFill>
        <p:spPr>
          <a:xfrm>
            <a:off x="5277319" y="1801423"/>
            <a:ext cx="3064247" cy="2891875"/>
          </a:xfrm>
        </p:spPr>
      </p:pic>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3932237" cy="4177840"/>
          </a:xfrm>
        </p:spPr>
        <p:txBody>
          <a:bodyPr>
            <a:normAutofit fontScale="92500" lnSpcReduction="20000"/>
          </a:bodyPr>
          <a:lstStyle/>
          <a:p>
            <a:r>
              <a:rPr lang="en-US" dirty="0"/>
              <a:t>The body of a quadcopter is supposed as a rigid body and the following assumptions are considered: </a:t>
            </a:r>
          </a:p>
          <a:p>
            <a:pPr marL="342900" indent="-342900">
              <a:buFont typeface="+mj-lt"/>
              <a:buAutoNum type="arabicPeriod"/>
            </a:pPr>
            <a:r>
              <a:rPr lang="en-US" dirty="0"/>
              <a:t>Mass distribution is assumed constant. </a:t>
            </a:r>
          </a:p>
          <a:p>
            <a:pPr marL="342900" indent="-342900">
              <a:buFont typeface="+mj-lt"/>
              <a:buAutoNum type="arabicPeriod"/>
            </a:pPr>
            <a:r>
              <a:rPr lang="en-US" dirty="0"/>
              <a:t>The structure is rigid and symmetrical. </a:t>
            </a:r>
          </a:p>
          <a:p>
            <a:pPr marL="342900" indent="-342900">
              <a:buFont typeface="+mj-lt"/>
              <a:buAutoNum type="arabicPeriod"/>
            </a:pPr>
            <a:r>
              <a:rPr lang="en-US" dirty="0"/>
              <a:t>The origin of the center of gravity and fixed body frame coincides.</a:t>
            </a:r>
          </a:p>
          <a:p>
            <a:r>
              <a:rPr lang="en-US" dirty="0"/>
              <a:t>The dynamics of quadcopter include subsystems of motion which are translational and rotational and both frames are references for the equation of motions and dynamics. For stability analysis, </a:t>
            </a:r>
          </a:p>
          <a:p>
            <a:r>
              <a:rPr lang="en-US" dirty="0"/>
              <a:t>we used the following dynamic equations: </a:t>
            </a:r>
            <a:r>
              <a:rPr lang="en-US" sz="1700" b="1" dirty="0">
                <a:solidFill>
                  <a:srgbClr val="FF0000"/>
                </a:solidFill>
              </a:rPr>
              <a:t>Position vector: 𝜉=[𝑥𝑦𝑧] ɳ=[∅𝜃𝜑]</a:t>
            </a:r>
          </a:p>
          <a:p>
            <a:r>
              <a:rPr lang="en-US" dirty="0"/>
              <a:t> Euler Angles: The orientation of the drone is described by Euler angles. </a:t>
            </a:r>
          </a:p>
          <a:p>
            <a:pPr marL="342900" indent="-342900">
              <a:buAutoNum type="arabicPeriod"/>
            </a:pPr>
            <a:r>
              <a:rPr lang="en-US" dirty="0"/>
              <a:t>Rotation with respect to x - roll angle. </a:t>
            </a:r>
          </a:p>
          <a:p>
            <a:pPr marL="342900" indent="-342900">
              <a:buAutoNum type="arabicPeriod"/>
            </a:pPr>
            <a:r>
              <a:rPr lang="en-US" dirty="0"/>
              <a:t>Rotation with respect to y - pitch angle.</a:t>
            </a:r>
          </a:p>
          <a:p>
            <a:pPr marL="342900" indent="-342900">
              <a:buAutoNum type="arabicPeriod"/>
            </a:pPr>
            <a:r>
              <a:rPr lang="en-US" dirty="0"/>
              <a:t>Rotation with respect to z - yaw angle</a:t>
            </a:r>
          </a:p>
          <a:p>
            <a:endParaRPr lang="en-IN" dirty="0"/>
          </a:p>
        </p:txBody>
      </p:sp>
      <p:pic>
        <p:nvPicPr>
          <p:cNvPr id="9" name="Picture 8">
            <a:extLst>
              <a:ext uri="{FF2B5EF4-FFF2-40B4-BE49-F238E27FC236}">
                <a16:creationId xmlns:a16="http://schemas.microsoft.com/office/drawing/2014/main" id="{357C3DED-9F44-FCB2-C097-8BE583ED93DB}"/>
              </a:ext>
            </a:extLst>
          </p:cNvPr>
          <p:cNvPicPr>
            <a:picLocks noChangeAspect="1"/>
          </p:cNvPicPr>
          <p:nvPr/>
        </p:nvPicPr>
        <p:blipFill>
          <a:blip r:embed="rId4"/>
          <a:stretch>
            <a:fillRect/>
          </a:stretch>
        </p:blipFill>
        <p:spPr>
          <a:xfrm>
            <a:off x="8418933" y="1347122"/>
            <a:ext cx="3695700" cy="3800475"/>
          </a:xfrm>
          <a:prstGeom prst="rect">
            <a:avLst/>
          </a:prstGeom>
        </p:spPr>
      </p:pic>
      <p:sp>
        <p:nvSpPr>
          <p:cNvPr id="10" name="TextBox 9">
            <a:extLst>
              <a:ext uri="{FF2B5EF4-FFF2-40B4-BE49-F238E27FC236}">
                <a16:creationId xmlns:a16="http://schemas.microsoft.com/office/drawing/2014/main" id="{515AAF21-F49D-04EA-A3AB-53EB5A61DC08}"/>
              </a:ext>
            </a:extLst>
          </p:cNvPr>
          <p:cNvSpPr txBox="1"/>
          <p:nvPr/>
        </p:nvSpPr>
        <p:spPr>
          <a:xfrm>
            <a:off x="8418933" y="5402424"/>
            <a:ext cx="3617557" cy="769441"/>
          </a:xfrm>
          <a:prstGeom prst="rect">
            <a:avLst/>
          </a:prstGeom>
          <a:noFill/>
        </p:spPr>
        <p:txBody>
          <a:bodyPr wrap="square" rtlCol="0">
            <a:spAutoFit/>
          </a:bodyPr>
          <a:lstStyle/>
          <a:p>
            <a:r>
              <a:rPr lang="en-US" sz="1100" dirty="0"/>
              <a:t>The structure of the quadcopter and its angular velocities and torques are represented in the figure individually for 4 rotors in the above-pasted figure. (W indicates angular velocity TM indicates torque f indicates force.)</a:t>
            </a:r>
            <a:endParaRPr lang="en-IN" sz="1100" dirty="0"/>
          </a:p>
        </p:txBody>
      </p:sp>
      <p:sp>
        <p:nvSpPr>
          <p:cNvPr id="11" name="TextBox 10">
            <a:extLst>
              <a:ext uri="{FF2B5EF4-FFF2-40B4-BE49-F238E27FC236}">
                <a16:creationId xmlns:a16="http://schemas.microsoft.com/office/drawing/2014/main" id="{B942A48C-19A9-573D-388A-27F798890FDD}"/>
              </a:ext>
            </a:extLst>
          </p:cNvPr>
          <p:cNvSpPr txBox="1"/>
          <p:nvPr/>
        </p:nvSpPr>
        <p:spPr>
          <a:xfrm>
            <a:off x="5277319" y="4814595"/>
            <a:ext cx="3064247" cy="430887"/>
          </a:xfrm>
          <a:prstGeom prst="rect">
            <a:avLst/>
          </a:prstGeom>
          <a:noFill/>
        </p:spPr>
        <p:txBody>
          <a:bodyPr wrap="square" rtlCol="0">
            <a:spAutoFit/>
          </a:bodyPr>
          <a:lstStyle/>
          <a:p>
            <a:r>
              <a:rPr lang="en-IN" sz="1100" dirty="0"/>
              <a:t>Figure to be referred for position vector &amp; Euler angles</a:t>
            </a:r>
          </a:p>
        </p:txBody>
      </p:sp>
    </p:spTree>
    <p:extLst>
      <p:ext uri="{BB962C8B-B14F-4D97-AF65-F5344CB8AC3E}">
        <p14:creationId xmlns:p14="http://schemas.microsoft.com/office/powerpoint/2010/main" val="710021206"/>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dirty="0">
                <a:latin typeface="Arial Black" panose="020B0A04020102020204" pitchFamily="34" charset="0"/>
              </a:rPr>
              <a:t>1.9 PRELIMINARY CAD </a:t>
            </a:r>
          </a:p>
        </p:txBody>
      </p:sp>
      <p:pic>
        <p:nvPicPr>
          <p:cNvPr id="9" name="Content Placeholder 8">
            <a:extLst>
              <a:ext uri="{FF2B5EF4-FFF2-40B4-BE49-F238E27FC236}">
                <a16:creationId xmlns:a16="http://schemas.microsoft.com/office/drawing/2014/main" id="{05FA00BA-E820-967E-A3ED-B9AC7D7E7F02}"/>
              </a:ext>
            </a:extLst>
          </p:cNvPr>
          <p:cNvPicPr>
            <a:picLocks noGrp="1" noChangeAspect="1"/>
          </p:cNvPicPr>
          <p:nvPr>
            <p:ph idx="1"/>
          </p:nvPr>
        </p:nvPicPr>
        <p:blipFill>
          <a:blip r:embed="rId3"/>
          <a:stretch>
            <a:fillRect/>
          </a:stretch>
        </p:blipFill>
        <p:spPr>
          <a:xfrm>
            <a:off x="836612" y="2228937"/>
            <a:ext cx="3138629" cy="2400128"/>
          </a:xfrm>
        </p:spPr>
      </p:pic>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3932237" cy="4177840"/>
          </a:xfrm>
        </p:spPr>
        <p:txBody>
          <a:bodyPr/>
          <a:lstStyle/>
          <a:p>
            <a:endParaRPr lang="en-IN" dirty="0"/>
          </a:p>
        </p:txBody>
      </p:sp>
      <p:pic>
        <p:nvPicPr>
          <p:cNvPr id="6" name="Picture 5">
            <a:extLst>
              <a:ext uri="{FF2B5EF4-FFF2-40B4-BE49-F238E27FC236}">
                <a16:creationId xmlns:a16="http://schemas.microsoft.com/office/drawing/2014/main" id="{62C5E127-97E5-E273-1B3B-CFED9B6D0761}"/>
              </a:ext>
            </a:extLst>
          </p:cNvPr>
          <p:cNvPicPr>
            <a:picLocks noChangeAspect="1"/>
          </p:cNvPicPr>
          <p:nvPr/>
        </p:nvPicPr>
        <p:blipFill>
          <a:blip r:embed="rId4"/>
          <a:stretch>
            <a:fillRect/>
          </a:stretch>
        </p:blipFill>
        <p:spPr>
          <a:xfrm>
            <a:off x="4301446" y="1074174"/>
            <a:ext cx="3143994" cy="2400128"/>
          </a:xfrm>
          <a:prstGeom prst="rect">
            <a:avLst/>
          </a:prstGeom>
        </p:spPr>
      </p:pic>
      <p:pic>
        <p:nvPicPr>
          <p:cNvPr id="11" name="Picture 10">
            <a:extLst>
              <a:ext uri="{FF2B5EF4-FFF2-40B4-BE49-F238E27FC236}">
                <a16:creationId xmlns:a16="http://schemas.microsoft.com/office/drawing/2014/main" id="{D331E2A0-9F3D-BF90-3877-B396B69144D6}"/>
              </a:ext>
            </a:extLst>
          </p:cNvPr>
          <p:cNvPicPr>
            <a:picLocks noChangeAspect="1"/>
          </p:cNvPicPr>
          <p:nvPr/>
        </p:nvPicPr>
        <p:blipFill>
          <a:blip r:embed="rId5"/>
          <a:stretch>
            <a:fillRect/>
          </a:stretch>
        </p:blipFill>
        <p:spPr>
          <a:xfrm>
            <a:off x="7771645" y="2210276"/>
            <a:ext cx="3138629" cy="2400128"/>
          </a:xfrm>
          <a:prstGeom prst="rect">
            <a:avLst/>
          </a:prstGeom>
        </p:spPr>
      </p:pic>
      <p:pic>
        <p:nvPicPr>
          <p:cNvPr id="13" name="Picture 12">
            <a:extLst>
              <a:ext uri="{FF2B5EF4-FFF2-40B4-BE49-F238E27FC236}">
                <a16:creationId xmlns:a16="http://schemas.microsoft.com/office/drawing/2014/main" id="{D49FA5C6-4930-1EB1-CB08-B11927824230}"/>
              </a:ext>
            </a:extLst>
          </p:cNvPr>
          <p:cNvPicPr>
            <a:picLocks noChangeAspect="1"/>
          </p:cNvPicPr>
          <p:nvPr/>
        </p:nvPicPr>
        <p:blipFill>
          <a:blip r:embed="rId6"/>
          <a:stretch>
            <a:fillRect/>
          </a:stretch>
        </p:blipFill>
        <p:spPr>
          <a:xfrm>
            <a:off x="4306811" y="4350123"/>
            <a:ext cx="3138629" cy="2400128"/>
          </a:xfrm>
          <a:prstGeom prst="rect">
            <a:avLst/>
          </a:prstGeom>
        </p:spPr>
      </p:pic>
      <p:sp>
        <p:nvSpPr>
          <p:cNvPr id="14" name="TextBox 13">
            <a:extLst>
              <a:ext uri="{FF2B5EF4-FFF2-40B4-BE49-F238E27FC236}">
                <a16:creationId xmlns:a16="http://schemas.microsoft.com/office/drawing/2014/main" id="{158322DF-4E28-C3F0-2370-80E6BCB69E94}"/>
              </a:ext>
            </a:extLst>
          </p:cNvPr>
          <p:cNvSpPr txBox="1"/>
          <p:nvPr/>
        </p:nvSpPr>
        <p:spPr>
          <a:xfrm>
            <a:off x="4301446" y="3657600"/>
            <a:ext cx="3118531" cy="584775"/>
          </a:xfrm>
          <a:prstGeom prst="rect">
            <a:avLst/>
          </a:prstGeom>
          <a:noFill/>
        </p:spPr>
        <p:txBody>
          <a:bodyPr wrap="square" rtlCol="0">
            <a:spAutoFit/>
          </a:bodyPr>
          <a:lstStyle/>
          <a:p>
            <a:pPr algn="ctr"/>
            <a:r>
              <a:rPr lang="en-IN" sz="1600" b="1" dirty="0">
                <a:solidFill>
                  <a:schemeClr val="accent4">
                    <a:lumMod val="60000"/>
                    <a:lumOff val="40000"/>
                  </a:schemeClr>
                </a:solidFill>
              </a:rPr>
              <a:t>Team Aviato’s preliminary cad model for the quadcopter. </a:t>
            </a:r>
          </a:p>
        </p:txBody>
      </p:sp>
    </p:spTree>
    <p:extLst>
      <p:ext uri="{BB962C8B-B14F-4D97-AF65-F5344CB8AC3E}">
        <p14:creationId xmlns:p14="http://schemas.microsoft.com/office/powerpoint/2010/main" val="127793366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dirty="0">
                <a:latin typeface="Arial Black" panose="020B0A04020102020204" pitchFamily="34" charset="0"/>
              </a:rPr>
              <a:t>1.10 COMPUTATIONAL ANALYSIS </a:t>
            </a:r>
          </a:p>
        </p:txBody>
      </p:sp>
      <p:pic>
        <p:nvPicPr>
          <p:cNvPr id="6" name="Content Placeholder 5">
            <a:extLst>
              <a:ext uri="{FF2B5EF4-FFF2-40B4-BE49-F238E27FC236}">
                <a16:creationId xmlns:a16="http://schemas.microsoft.com/office/drawing/2014/main" id="{3A03999B-704C-7F02-5141-283D7EA683CF}"/>
              </a:ext>
            </a:extLst>
          </p:cNvPr>
          <p:cNvPicPr>
            <a:picLocks noGrp="1" noChangeAspect="1"/>
          </p:cNvPicPr>
          <p:nvPr>
            <p:ph idx="1"/>
          </p:nvPr>
        </p:nvPicPr>
        <p:blipFill>
          <a:blip r:embed="rId3"/>
          <a:stretch>
            <a:fillRect/>
          </a:stretch>
        </p:blipFill>
        <p:spPr>
          <a:xfrm>
            <a:off x="5141913" y="673735"/>
            <a:ext cx="6213475" cy="4970780"/>
          </a:xfrm>
        </p:spPr>
      </p:pic>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3932237" cy="4177840"/>
          </a:xfrm>
        </p:spPr>
        <p:txBody>
          <a:bodyPr>
            <a:normAutofit/>
          </a:bodyPr>
          <a:lstStyle/>
          <a:p>
            <a:r>
              <a:rPr lang="en-US" sz="1800" dirty="0"/>
              <a:t>Team Aviato has successfully conducted a comprehensive computational analysis of our drone design using </a:t>
            </a:r>
            <a:r>
              <a:rPr lang="en-US" sz="1800" b="1" u="sng" dirty="0"/>
              <a:t>Autodesk Fusion 360</a:t>
            </a:r>
            <a:r>
              <a:rPr lang="en-US" sz="1800" dirty="0"/>
              <a:t>.</a:t>
            </a:r>
          </a:p>
          <a:p>
            <a:r>
              <a:rPr lang="en-US" sz="1800" dirty="0"/>
              <a:t>Through diligent effort and iterative design changes, we have achieved remarkable improvements in the STRUCTURAL INTEGRITY and SAFETY of our drone.</a:t>
            </a:r>
          </a:p>
          <a:p>
            <a:r>
              <a:rPr lang="en-US" sz="1800" dirty="0"/>
              <a:t>The safety factor of the drone is increased from </a:t>
            </a:r>
            <a:r>
              <a:rPr lang="en-US" sz="1800" dirty="0">
                <a:solidFill>
                  <a:srgbClr val="FF0000"/>
                </a:solidFill>
              </a:rPr>
              <a:t>0.38 to 10.06 </a:t>
            </a:r>
            <a:r>
              <a:rPr lang="en-US" sz="1800" dirty="0"/>
              <a:t>during the computational analysis.</a:t>
            </a:r>
            <a:endParaRPr lang="en-IN" sz="1800" dirty="0">
              <a:solidFill>
                <a:srgbClr val="FF0000"/>
              </a:solidFill>
            </a:endParaRPr>
          </a:p>
        </p:txBody>
      </p:sp>
    </p:spTree>
    <p:extLst>
      <p:ext uri="{BB962C8B-B14F-4D97-AF65-F5344CB8AC3E}">
        <p14:creationId xmlns:p14="http://schemas.microsoft.com/office/powerpoint/2010/main" val="407405432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dirty="0">
                <a:latin typeface="Arial Black" panose="020B0A04020102020204" pitchFamily="34" charset="0"/>
              </a:rPr>
              <a:t>1.10 COMPUTATIONAL ANALYSIS </a:t>
            </a:r>
          </a:p>
        </p:txBody>
      </p:sp>
      <p:sp>
        <p:nvSpPr>
          <p:cNvPr id="3" name="Content Placeholder 2">
            <a:extLst>
              <a:ext uri="{FF2B5EF4-FFF2-40B4-BE49-F238E27FC236}">
                <a16:creationId xmlns:a16="http://schemas.microsoft.com/office/drawing/2014/main" id="{2972E338-57A2-B8E7-EC97-A523CFC695B1}"/>
              </a:ext>
            </a:extLst>
          </p:cNvPr>
          <p:cNvSpPr>
            <a:spLocks noGrp="1"/>
          </p:cNvSpPr>
          <p:nvPr>
            <p:ph idx="1"/>
          </p:nvPr>
        </p:nvSpPr>
        <p:spPr>
          <a:xfrm>
            <a:off x="5142271" y="457201"/>
            <a:ext cx="6213117" cy="5403850"/>
          </a:xfrm>
        </p:spPr>
        <p:txBody>
          <a:bodyPr/>
          <a:lstStyle/>
          <a:p>
            <a:endParaRPr lang="en-IN" dirty="0"/>
          </a:p>
        </p:txBody>
      </p:sp>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3932237" cy="4177840"/>
          </a:xfrm>
        </p:spPr>
        <p:txBody>
          <a:bodyPr/>
          <a:lstStyle/>
          <a:p>
            <a:endParaRPr lang="en-IN" dirty="0"/>
          </a:p>
        </p:txBody>
      </p:sp>
      <p:pic>
        <p:nvPicPr>
          <p:cNvPr id="6" name="Picture 5">
            <a:extLst>
              <a:ext uri="{FF2B5EF4-FFF2-40B4-BE49-F238E27FC236}">
                <a16:creationId xmlns:a16="http://schemas.microsoft.com/office/drawing/2014/main" id="{2A639006-02BC-56A7-9467-D6AC8A59011E}"/>
              </a:ext>
            </a:extLst>
          </p:cNvPr>
          <p:cNvPicPr>
            <a:picLocks noChangeAspect="1"/>
          </p:cNvPicPr>
          <p:nvPr/>
        </p:nvPicPr>
        <p:blipFill>
          <a:blip r:embed="rId3"/>
          <a:stretch>
            <a:fillRect/>
          </a:stretch>
        </p:blipFill>
        <p:spPr>
          <a:xfrm>
            <a:off x="836612" y="1911351"/>
            <a:ext cx="7570270" cy="2495550"/>
          </a:xfrm>
          <a:prstGeom prst="rect">
            <a:avLst/>
          </a:prstGeom>
        </p:spPr>
      </p:pic>
    </p:spTree>
    <p:extLst>
      <p:ext uri="{BB962C8B-B14F-4D97-AF65-F5344CB8AC3E}">
        <p14:creationId xmlns:p14="http://schemas.microsoft.com/office/powerpoint/2010/main" val="199838126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a:latin typeface="Arial Black" panose="020B0A04020102020204" pitchFamily="34" charset="0"/>
              </a:rPr>
              <a:t>1.11 OPTIMIZED FINAL DESIGN </a:t>
            </a:r>
          </a:p>
        </p:txBody>
      </p:sp>
      <p:pic>
        <p:nvPicPr>
          <p:cNvPr id="9" name="Content Placeholder 8">
            <a:extLst>
              <a:ext uri="{FF2B5EF4-FFF2-40B4-BE49-F238E27FC236}">
                <a16:creationId xmlns:a16="http://schemas.microsoft.com/office/drawing/2014/main" id="{1BA7D178-E550-5B25-1BC0-1BC4129C60C1}"/>
              </a:ext>
            </a:extLst>
          </p:cNvPr>
          <p:cNvPicPr>
            <a:picLocks noGrp="1" noChangeAspect="1"/>
          </p:cNvPicPr>
          <p:nvPr>
            <p:ph idx="1"/>
          </p:nvPr>
        </p:nvPicPr>
        <p:blipFill>
          <a:blip r:embed="rId3"/>
          <a:stretch>
            <a:fillRect/>
          </a:stretch>
        </p:blipFill>
        <p:spPr>
          <a:xfrm>
            <a:off x="4772025" y="478169"/>
            <a:ext cx="3763212" cy="2883159"/>
          </a:xfrm>
        </p:spPr>
      </p:pic>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3932237" cy="4177840"/>
          </a:xfrm>
        </p:spPr>
        <p:txBody>
          <a:bodyPr/>
          <a:lstStyle/>
          <a:p>
            <a:endParaRPr lang="en-IN" dirty="0"/>
          </a:p>
        </p:txBody>
      </p:sp>
      <p:pic>
        <p:nvPicPr>
          <p:cNvPr id="6" name="Picture 5">
            <a:extLst>
              <a:ext uri="{FF2B5EF4-FFF2-40B4-BE49-F238E27FC236}">
                <a16:creationId xmlns:a16="http://schemas.microsoft.com/office/drawing/2014/main" id="{EA9B742B-D068-0934-FCE5-CE62529CE6DE}"/>
              </a:ext>
            </a:extLst>
          </p:cNvPr>
          <p:cNvPicPr>
            <a:picLocks noChangeAspect="1"/>
          </p:cNvPicPr>
          <p:nvPr/>
        </p:nvPicPr>
        <p:blipFill>
          <a:blip r:embed="rId4"/>
          <a:stretch>
            <a:fillRect/>
          </a:stretch>
        </p:blipFill>
        <p:spPr>
          <a:xfrm>
            <a:off x="1157484" y="2115473"/>
            <a:ext cx="3296846" cy="2627053"/>
          </a:xfrm>
          <a:prstGeom prst="rect">
            <a:avLst/>
          </a:prstGeom>
        </p:spPr>
      </p:pic>
      <p:pic>
        <p:nvPicPr>
          <p:cNvPr id="11" name="Picture 10">
            <a:extLst>
              <a:ext uri="{FF2B5EF4-FFF2-40B4-BE49-F238E27FC236}">
                <a16:creationId xmlns:a16="http://schemas.microsoft.com/office/drawing/2014/main" id="{19ADAC98-3C01-4132-6ED5-74D332E88E90}"/>
              </a:ext>
            </a:extLst>
          </p:cNvPr>
          <p:cNvPicPr>
            <a:picLocks noChangeAspect="1"/>
          </p:cNvPicPr>
          <p:nvPr/>
        </p:nvPicPr>
        <p:blipFill>
          <a:blip r:embed="rId5"/>
          <a:stretch>
            <a:fillRect/>
          </a:stretch>
        </p:blipFill>
        <p:spPr>
          <a:xfrm>
            <a:off x="4772025" y="3646156"/>
            <a:ext cx="3763212" cy="3041391"/>
          </a:xfrm>
          <a:prstGeom prst="rect">
            <a:avLst/>
          </a:prstGeom>
        </p:spPr>
      </p:pic>
      <p:pic>
        <p:nvPicPr>
          <p:cNvPr id="13" name="Picture 12">
            <a:extLst>
              <a:ext uri="{FF2B5EF4-FFF2-40B4-BE49-F238E27FC236}">
                <a16:creationId xmlns:a16="http://schemas.microsoft.com/office/drawing/2014/main" id="{A136D898-DB0E-7A41-1A7D-7B8940D906F2}"/>
              </a:ext>
            </a:extLst>
          </p:cNvPr>
          <p:cNvPicPr>
            <a:picLocks noChangeAspect="1"/>
          </p:cNvPicPr>
          <p:nvPr/>
        </p:nvPicPr>
        <p:blipFill>
          <a:blip r:embed="rId6"/>
          <a:stretch>
            <a:fillRect/>
          </a:stretch>
        </p:blipFill>
        <p:spPr>
          <a:xfrm>
            <a:off x="8852932" y="2115473"/>
            <a:ext cx="3296846" cy="2627053"/>
          </a:xfrm>
          <a:prstGeom prst="rect">
            <a:avLst/>
          </a:prstGeom>
        </p:spPr>
      </p:pic>
    </p:spTree>
    <p:extLst>
      <p:ext uri="{BB962C8B-B14F-4D97-AF65-F5344CB8AC3E}">
        <p14:creationId xmlns:p14="http://schemas.microsoft.com/office/powerpoint/2010/main" val="343073255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000">
                <a:latin typeface="Arial Black" panose="020B0A04020102020204" pitchFamily="34" charset="0"/>
              </a:rPr>
              <a:t>1.12 DETAILED WEIGHT BREAKDOWN &amp;</a:t>
            </a:r>
            <a:br>
              <a:rPr lang="en-IN" sz="2000">
                <a:latin typeface="Arial Black" panose="020B0A04020102020204" pitchFamily="34" charset="0"/>
              </a:rPr>
            </a:br>
            <a:r>
              <a:rPr lang="en-IN" sz="2000">
                <a:latin typeface="Arial Black" panose="020B0A04020102020204" pitchFamily="34" charset="0"/>
              </a:rPr>
              <a:t>UAV PERFORMANCE CALCULATION </a:t>
            </a:r>
          </a:p>
        </p:txBody>
      </p:sp>
      <p:sp>
        <p:nvSpPr>
          <p:cNvPr id="3" name="Content Placeholder 2">
            <a:extLst>
              <a:ext uri="{FF2B5EF4-FFF2-40B4-BE49-F238E27FC236}">
                <a16:creationId xmlns:a16="http://schemas.microsoft.com/office/drawing/2014/main" id="{2972E338-57A2-B8E7-EC97-A523CFC695B1}"/>
              </a:ext>
            </a:extLst>
          </p:cNvPr>
          <p:cNvSpPr>
            <a:spLocks noGrp="1"/>
          </p:cNvSpPr>
          <p:nvPr>
            <p:ph idx="1"/>
          </p:nvPr>
        </p:nvSpPr>
        <p:spPr>
          <a:xfrm>
            <a:off x="5142271" y="457201"/>
            <a:ext cx="6213117" cy="5403850"/>
          </a:xfrm>
        </p:spPr>
        <p:txBody>
          <a:bodyPr/>
          <a:lstStyle/>
          <a:p>
            <a:endParaRPr lang="en-IN" dirty="0"/>
          </a:p>
        </p:txBody>
      </p:sp>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3932237" cy="4177840"/>
          </a:xfrm>
        </p:spPr>
        <p:txBody>
          <a:bodyPr/>
          <a:lstStyle/>
          <a:p>
            <a:endParaRPr lang="en-IN" dirty="0"/>
          </a:p>
        </p:txBody>
      </p:sp>
      <p:pic>
        <p:nvPicPr>
          <p:cNvPr id="6" name="Picture 5">
            <a:extLst>
              <a:ext uri="{FF2B5EF4-FFF2-40B4-BE49-F238E27FC236}">
                <a16:creationId xmlns:a16="http://schemas.microsoft.com/office/drawing/2014/main" id="{7061E717-498A-B322-7963-796DD8A41BA6}"/>
              </a:ext>
            </a:extLst>
          </p:cNvPr>
          <p:cNvPicPr>
            <a:picLocks noChangeAspect="1"/>
          </p:cNvPicPr>
          <p:nvPr/>
        </p:nvPicPr>
        <p:blipFill>
          <a:blip r:embed="rId3"/>
          <a:stretch>
            <a:fillRect/>
          </a:stretch>
        </p:blipFill>
        <p:spPr>
          <a:xfrm>
            <a:off x="836612" y="1691148"/>
            <a:ext cx="6629400" cy="4449244"/>
          </a:xfrm>
          <a:prstGeom prst="rect">
            <a:avLst/>
          </a:prstGeom>
        </p:spPr>
      </p:pic>
    </p:spTree>
    <p:extLst>
      <p:ext uri="{BB962C8B-B14F-4D97-AF65-F5344CB8AC3E}">
        <p14:creationId xmlns:p14="http://schemas.microsoft.com/office/powerpoint/2010/main" val="3716464183"/>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8200" y="1149281"/>
            <a:ext cx="10515600" cy="1325563"/>
          </a:xfrm>
        </p:spPr>
        <p:txBody>
          <a:bodyPr>
            <a:noAutofit/>
          </a:bodyPr>
          <a:lstStyle/>
          <a:p>
            <a:pPr algn="ctr"/>
            <a:r>
              <a:rPr lang="en-US" b="0" i="0" u="none" strike="noStrike">
                <a:effectLst/>
                <a:latin typeface="Britannic Bold" panose="020B0903060703020204" pitchFamily="34" charset="0"/>
              </a:rPr>
              <a:t>Methodology for Autonomous Operation [B]</a:t>
            </a:r>
            <a:endParaRPr lang="en-IN">
              <a:latin typeface="Britannic Bold" panose="020B0903060703020204" pitchFamily="34" charset="0"/>
            </a:endParaRPr>
          </a:p>
        </p:txBody>
      </p:sp>
      <p:sp>
        <p:nvSpPr>
          <p:cNvPr id="3" name="TextBox 2">
            <a:extLst>
              <a:ext uri="{FF2B5EF4-FFF2-40B4-BE49-F238E27FC236}">
                <a16:creationId xmlns:a16="http://schemas.microsoft.com/office/drawing/2014/main" id="{F967F983-3991-7BF4-3412-2834E4FC7B32}"/>
              </a:ext>
            </a:extLst>
          </p:cNvPr>
          <p:cNvSpPr txBox="1"/>
          <p:nvPr/>
        </p:nvSpPr>
        <p:spPr>
          <a:xfrm>
            <a:off x="1219200" y="3429000"/>
            <a:ext cx="5486399" cy="1477328"/>
          </a:xfrm>
          <a:prstGeom prst="rect">
            <a:avLst/>
          </a:prstGeom>
          <a:noFill/>
        </p:spPr>
        <p:txBody>
          <a:bodyPr wrap="square" rtlCol="0">
            <a:spAutoFit/>
          </a:bodyPr>
          <a:lstStyle/>
          <a:p>
            <a:pPr rtl="0">
              <a:spcBef>
                <a:spcPts val="0"/>
              </a:spcBef>
              <a:spcAft>
                <a:spcPts val="0"/>
              </a:spcAft>
            </a:pPr>
            <a:r>
              <a:rPr lang="en-US" sz="1800" b="1" i="0" u="none" dirty="0">
                <a:effectLst/>
                <a:latin typeface="Arial Narrow" panose="020B0606020202030204" pitchFamily="34" charset="0"/>
              </a:rPr>
              <a:t>2.1 Autonomous Flight </a:t>
            </a:r>
            <a:endParaRPr lang="en-US" b="1" dirty="0">
              <a:effectLst/>
              <a:latin typeface="Arial Narrow" panose="020B0606020202030204" pitchFamily="34" charset="0"/>
            </a:endParaRPr>
          </a:p>
          <a:p>
            <a:pPr rtl="0">
              <a:spcBef>
                <a:spcPts val="0"/>
              </a:spcBef>
              <a:spcAft>
                <a:spcPts val="0"/>
              </a:spcAft>
            </a:pPr>
            <a:r>
              <a:rPr lang="en-US" sz="1800" b="1" i="0" u="none" dirty="0">
                <a:effectLst/>
                <a:latin typeface="Arial Narrow" panose="020B0606020202030204" pitchFamily="34" charset="0"/>
              </a:rPr>
              <a:t>2.2 Autonomous Identification of Target </a:t>
            </a:r>
            <a:endParaRPr lang="en-US" b="1" dirty="0">
              <a:effectLst/>
              <a:latin typeface="Arial Narrow" panose="020B0606020202030204" pitchFamily="34" charset="0"/>
            </a:endParaRPr>
          </a:p>
          <a:p>
            <a:pPr rtl="0">
              <a:spcBef>
                <a:spcPts val="0"/>
              </a:spcBef>
              <a:spcAft>
                <a:spcPts val="0"/>
              </a:spcAft>
            </a:pPr>
            <a:r>
              <a:rPr lang="en-US" sz="1800" b="1" i="0" u="none" dirty="0">
                <a:effectLst/>
                <a:latin typeface="Arial Narrow" panose="020B0606020202030204" pitchFamily="34" charset="0"/>
              </a:rPr>
              <a:t>2.3 Autonomous Payload Drop </a:t>
            </a:r>
            <a:endParaRPr lang="en-US" b="1" dirty="0">
              <a:effectLst/>
              <a:latin typeface="Arial Narrow" panose="020B0606020202030204" pitchFamily="34" charset="0"/>
            </a:endParaRPr>
          </a:p>
          <a:p>
            <a:br>
              <a:rPr lang="en-US" b="1" dirty="0">
                <a:latin typeface="Arial Narrow" panose="020B0606020202030204" pitchFamily="34" charset="0"/>
              </a:rPr>
            </a:br>
            <a:endParaRPr lang="en-IN" b="1" dirty="0">
              <a:latin typeface="Arial Narrow" panose="020B0606020202030204" pitchFamily="34" charset="0"/>
            </a:endParaRPr>
          </a:p>
        </p:txBody>
      </p:sp>
    </p:spTree>
    <p:extLst>
      <p:ext uri="{BB962C8B-B14F-4D97-AF65-F5344CB8AC3E}">
        <p14:creationId xmlns:p14="http://schemas.microsoft.com/office/powerpoint/2010/main" val="715052205"/>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fontScale="90000"/>
          </a:bodyPr>
          <a:lstStyle/>
          <a:p>
            <a:pPr rtl="0">
              <a:spcBef>
                <a:spcPts val="0"/>
              </a:spcBef>
              <a:spcAft>
                <a:spcPts val="0"/>
              </a:spcAft>
            </a:pPr>
            <a:r>
              <a:rPr lang="en-IN" sz="2700" b="0" i="0" u="none" strike="noStrike">
                <a:effectLst/>
                <a:latin typeface="Arial Black" panose="020B0A04020102020204" pitchFamily="34" charset="0"/>
              </a:rPr>
              <a:t>2.1 Autonomous Flight </a:t>
            </a:r>
            <a:br>
              <a:rPr lang="en-IN" sz="2000" b="0">
                <a:effectLst/>
                <a:latin typeface="Arial Black" panose="020B0A04020102020204" pitchFamily="34" charset="0"/>
              </a:rPr>
            </a:br>
            <a:br>
              <a:rPr lang="en-IN" sz="2000">
                <a:latin typeface="Arial Black" panose="020B0A04020102020204" pitchFamily="34" charset="0"/>
              </a:rPr>
            </a:br>
            <a:endParaRPr lang="en-IN" sz="2000">
              <a:latin typeface="Arial Black" panose="020B0A04020102020204" pitchFamily="34" charset="0"/>
            </a:endParaRPr>
          </a:p>
        </p:txBody>
      </p:sp>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3932237" cy="4177840"/>
          </a:xfrm>
        </p:spPr>
        <p:txBody>
          <a:bodyPr/>
          <a:lstStyle/>
          <a:p>
            <a:r>
              <a:rPr lang="en-IN" dirty="0"/>
              <a:t>Steps for autonomous flight are enlisted below.</a:t>
            </a:r>
          </a:p>
          <a:p>
            <a:pPr marL="342900" indent="-342900">
              <a:buFont typeface="+mj-lt"/>
              <a:buAutoNum type="arabicPeriod"/>
            </a:pPr>
            <a:r>
              <a:rPr lang="en-IN" dirty="0"/>
              <a:t>Initial setup </a:t>
            </a:r>
          </a:p>
          <a:p>
            <a:pPr marL="342900" indent="-342900">
              <a:buFont typeface="+mj-lt"/>
              <a:buAutoNum type="arabicPeriod"/>
            </a:pPr>
            <a:r>
              <a:rPr lang="en-IN" dirty="0"/>
              <a:t>Waypoint setup</a:t>
            </a:r>
          </a:p>
          <a:p>
            <a:pPr marL="342900" indent="-342900">
              <a:buFont typeface="+mj-lt"/>
              <a:buAutoNum type="arabicPeriod"/>
            </a:pPr>
            <a:r>
              <a:rPr lang="en-IN" dirty="0"/>
              <a:t>Home to hotspot </a:t>
            </a:r>
          </a:p>
          <a:p>
            <a:pPr marL="342900" indent="-342900">
              <a:buFont typeface="+mj-lt"/>
              <a:buAutoNum type="arabicPeriod"/>
            </a:pPr>
            <a:r>
              <a:rPr lang="en-IN" dirty="0"/>
              <a:t>Hotspot to target</a:t>
            </a:r>
          </a:p>
          <a:p>
            <a:pPr marL="342900" indent="-342900">
              <a:buFont typeface="+mj-lt"/>
              <a:buAutoNum type="arabicPeriod"/>
            </a:pPr>
            <a:r>
              <a:rPr lang="en-IN" dirty="0"/>
              <a:t>Target to home </a:t>
            </a:r>
          </a:p>
          <a:p>
            <a:pPr marL="342900" indent="-342900">
              <a:buFont typeface="+mj-lt"/>
              <a:buAutoNum type="arabicPeriod"/>
            </a:pPr>
            <a:endParaRPr lang="en-IN" dirty="0"/>
          </a:p>
        </p:txBody>
      </p:sp>
      <p:sp>
        <p:nvSpPr>
          <p:cNvPr id="8" name="TextBox 7">
            <a:extLst>
              <a:ext uri="{FF2B5EF4-FFF2-40B4-BE49-F238E27FC236}">
                <a16:creationId xmlns:a16="http://schemas.microsoft.com/office/drawing/2014/main" id="{9C7F2736-D84F-A17B-EEAD-2B96FA991D87}"/>
              </a:ext>
            </a:extLst>
          </p:cNvPr>
          <p:cNvSpPr txBox="1"/>
          <p:nvPr/>
        </p:nvSpPr>
        <p:spPr>
          <a:xfrm>
            <a:off x="5271796" y="5551714"/>
            <a:ext cx="5271796" cy="369332"/>
          </a:xfrm>
          <a:prstGeom prst="rect">
            <a:avLst/>
          </a:prstGeom>
          <a:noFill/>
        </p:spPr>
        <p:txBody>
          <a:bodyPr wrap="square" rtlCol="0">
            <a:spAutoFit/>
          </a:bodyPr>
          <a:lstStyle/>
          <a:p>
            <a:r>
              <a:rPr lang="en-IN" dirty="0"/>
              <a:t>Figure : Autonomous operation </a:t>
            </a:r>
          </a:p>
        </p:txBody>
      </p:sp>
      <p:pic>
        <p:nvPicPr>
          <p:cNvPr id="12" name="Content Placeholder 11">
            <a:extLst>
              <a:ext uri="{FF2B5EF4-FFF2-40B4-BE49-F238E27FC236}">
                <a16:creationId xmlns:a16="http://schemas.microsoft.com/office/drawing/2014/main" id="{80290E86-C833-15C4-6232-13F4FA9561CD}"/>
              </a:ext>
            </a:extLst>
          </p:cNvPr>
          <p:cNvPicPr>
            <a:picLocks noGrp="1" noChangeAspect="1"/>
          </p:cNvPicPr>
          <p:nvPr>
            <p:ph idx="1"/>
          </p:nvPr>
        </p:nvPicPr>
        <p:blipFill>
          <a:blip r:embed="rId3"/>
          <a:stretch>
            <a:fillRect/>
          </a:stretch>
        </p:blipFill>
        <p:spPr>
          <a:xfrm>
            <a:off x="5183188" y="1595535"/>
            <a:ext cx="6172200" cy="3399861"/>
          </a:xfrm>
        </p:spPr>
      </p:pic>
    </p:spTree>
    <p:extLst>
      <p:ext uri="{BB962C8B-B14F-4D97-AF65-F5344CB8AC3E}">
        <p14:creationId xmlns:p14="http://schemas.microsoft.com/office/powerpoint/2010/main" val="235135238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47DF3E69-CE6A-8FF0-8D57-6E66E46BEAD6}"/>
              </a:ext>
            </a:extLst>
          </p:cNvPr>
          <p:cNvSpPr>
            <a:spLocks noGrp="1"/>
          </p:cNvSpPr>
          <p:nvPr>
            <p:ph type="title"/>
          </p:nvPr>
        </p:nvSpPr>
        <p:spPr>
          <a:xfrm>
            <a:off x="838200" y="1027734"/>
            <a:ext cx="10515600" cy="1325563"/>
          </a:xfrm>
        </p:spPr>
        <p:txBody>
          <a:bodyPr>
            <a:normAutofit fontScale="90000"/>
          </a:bodyPr>
          <a:lstStyle/>
          <a:p>
            <a:pPr algn="ctr"/>
            <a:r>
              <a:rPr lang="en-IN" sz="4800" b="0" i="0" u="none" strike="noStrike">
                <a:effectLst/>
                <a:latin typeface="Britannic Bold" panose="020B0903060703020204" pitchFamily="34" charset="0"/>
              </a:rPr>
              <a:t>Technical Content</a:t>
            </a:r>
            <a:br>
              <a:rPr lang="en-IN" sz="4800" b="0" i="0" u="none" strike="noStrike">
                <a:effectLst/>
                <a:latin typeface="Britannic Bold" panose="020B0903060703020204" pitchFamily="34" charset="0"/>
              </a:rPr>
            </a:br>
            <a:r>
              <a:rPr lang="en-IN" sz="4800" b="0" i="0" u="none" strike="noStrike">
                <a:effectLst/>
                <a:latin typeface="Britannic Bold" panose="020B0903060703020204" pitchFamily="34" charset="0"/>
              </a:rPr>
              <a:t> [A] </a:t>
            </a:r>
            <a:endParaRPr lang="en-IN" sz="4800">
              <a:latin typeface="Britannic Bold" panose="020B0903060703020204" pitchFamily="34" charset="0"/>
            </a:endParaRPr>
          </a:p>
        </p:txBody>
      </p:sp>
      <p:sp>
        <p:nvSpPr>
          <p:cNvPr id="2" name="TextBox 1">
            <a:extLst>
              <a:ext uri="{FF2B5EF4-FFF2-40B4-BE49-F238E27FC236}">
                <a16:creationId xmlns:a16="http://schemas.microsoft.com/office/drawing/2014/main" id="{AA85D731-19DA-F407-0ACA-0F5B45B5F26C}"/>
              </a:ext>
            </a:extLst>
          </p:cNvPr>
          <p:cNvSpPr txBox="1"/>
          <p:nvPr/>
        </p:nvSpPr>
        <p:spPr>
          <a:xfrm>
            <a:off x="1245010" y="3312987"/>
            <a:ext cx="3897262" cy="2585323"/>
          </a:xfrm>
          <a:prstGeom prst="rect">
            <a:avLst/>
          </a:prstGeom>
          <a:noFill/>
        </p:spPr>
        <p:txBody>
          <a:bodyPr wrap="square" rtlCol="0">
            <a:spAutoFit/>
          </a:bodyPr>
          <a:lstStyle/>
          <a:p>
            <a:pPr rtl="0">
              <a:spcBef>
                <a:spcPts val="0"/>
              </a:spcBef>
              <a:spcAft>
                <a:spcPts val="0"/>
              </a:spcAft>
            </a:pPr>
            <a:r>
              <a:rPr lang="en-US" b="1" i="0" u="none" strike="noStrike" dirty="0">
                <a:solidFill>
                  <a:schemeClr val="tx1">
                    <a:lumMod val="95000"/>
                  </a:schemeClr>
                </a:solidFill>
                <a:effectLst/>
                <a:latin typeface="Arial Narrow" panose="020B0606020202030204" pitchFamily="34" charset="0"/>
              </a:rPr>
              <a:t>1.1. Conceptual Design </a:t>
            </a:r>
            <a:endParaRPr lang="en-US" b="1" dirty="0">
              <a:solidFill>
                <a:schemeClr val="tx1">
                  <a:lumMod val="95000"/>
                </a:schemeClr>
              </a:solidFill>
              <a:effectLst/>
              <a:latin typeface="Arial Narrow" panose="020B0606020202030204" pitchFamily="34" charset="0"/>
            </a:endParaRPr>
          </a:p>
          <a:p>
            <a:pPr rtl="0">
              <a:spcBef>
                <a:spcPts val="0"/>
              </a:spcBef>
              <a:spcAft>
                <a:spcPts val="0"/>
              </a:spcAft>
            </a:pPr>
            <a:r>
              <a:rPr lang="en-US" b="1" i="0" u="none" strike="noStrike" dirty="0">
                <a:solidFill>
                  <a:schemeClr val="tx1">
                    <a:lumMod val="95000"/>
                  </a:schemeClr>
                </a:solidFill>
                <a:effectLst/>
                <a:latin typeface="Arial Narrow" panose="020B0606020202030204" pitchFamily="34" charset="0"/>
              </a:rPr>
              <a:t>1.2 Preliminary Weight Estimation </a:t>
            </a:r>
            <a:endParaRPr lang="en-US" b="1" dirty="0">
              <a:solidFill>
                <a:schemeClr val="tx1">
                  <a:lumMod val="95000"/>
                </a:schemeClr>
              </a:solidFill>
              <a:effectLst/>
              <a:latin typeface="Arial Narrow" panose="020B0606020202030204" pitchFamily="34" charset="0"/>
            </a:endParaRPr>
          </a:p>
          <a:p>
            <a:pPr rtl="0">
              <a:spcBef>
                <a:spcPts val="0"/>
              </a:spcBef>
              <a:spcAft>
                <a:spcPts val="0"/>
              </a:spcAft>
            </a:pPr>
            <a:r>
              <a:rPr lang="en-US" b="1" i="0" u="none" strike="noStrike" dirty="0">
                <a:solidFill>
                  <a:schemeClr val="tx1">
                    <a:lumMod val="95000"/>
                  </a:schemeClr>
                </a:solidFill>
                <a:effectLst/>
                <a:latin typeface="Arial Narrow" panose="020B0606020202030204" pitchFamily="34" charset="0"/>
              </a:rPr>
              <a:t>1.3 Thrust Required Estimation &amp; </a:t>
            </a:r>
          </a:p>
          <a:p>
            <a:pPr rtl="0">
              <a:spcBef>
                <a:spcPts val="0"/>
              </a:spcBef>
              <a:spcAft>
                <a:spcPts val="0"/>
              </a:spcAft>
            </a:pPr>
            <a:r>
              <a:rPr lang="en-US" b="1" dirty="0">
                <a:solidFill>
                  <a:schemeClr val="tx1">
                    <a:lumMod val="95000"/>
                  </a:schemeClr>
                </a:solidFill>
                <a:latin typeface="Arial Narrow" panose="020B0606020202030204" pitchFamily="34" charset="0"/>
              </a:rPr>
              <a:t>       </a:t>
            </a:r>
            <a:r>
              <a:rPr lang="en-US" b="1" i="0" u="none" strike="noStrike" dirty="0">
                <a:solidFill>
                  <a:schemeClr val="tx1">
                    <a:lumMod val="95000"/>
                  </a:schemeClr>
                </a:solidFill>
                <a:effectLst/>
                <a:latin typeface="Arial Narrow" panose="020B0606020202030204" pitchFamily="34" charset="0"/>
              </a:rPr>
              <a:t>Propulsion System Selection </a:t>
            </a:r>
            <a:endParaRPr lang="en-US" b="1" dirty="0">
              <a:solidFill>
                <a:schemeClr val="tx1">
                  <a:lumMod val="95000"/>
                </a:schemeClr>
              </a:solidFill>
              <a:effectLst/>
              <a:latin typeface="Arial Narrow" panose="020B0606020202030204" pitchFamily="34" charset="0"/>
            </a:endParaRPr>
          </a:p>
          <a:p>
            <a:pPr rtl="0">
              <a:spcBef>
                <a:spcPts val="0"/>
              </a:spcBef>
              <a:spcAft>
                <a:spcPts val="0"/>
              </a:spcAft>
            </a:pPr>
            <a:r>
              <a:rPr lang="en-US" b="1" i="0" u="none" strike="noStrike" dirty="0">
                <a:solidFill>
                  <a:schemeClr val="tx1">
                    <a:lumMod val="95000"/>
                  </a:schemeClr>
                </a:solidFill>
                <a:effectLst/>
                <a:latin typeface="Arial Narrow" panose="020B0606020202030204" pitchFamily="34" charset="0"/>
              </a:rPr>
              <a:t>1.4. UAV Sizing </a:t>
            </a:r>
            <a:endParaRPr lang="en-US" b="1" dirty="0">
              <a:solidFill>
                <a:schemeClr val="tx1">
                  <a:lumMod val="95000"/>
                </a:schemeClr>
              </a:solidFill>
              <a:effectLst/>
              <a:latin typeface="Arial Narrow" panose="020B0606020202030204" pitchFamily="34" charset="0"/>
            </a:endParaRPr>
          </a:p>
          <a:p>
            <a:pPr rtl="0">
              <a:spcBef>
                <a:spcPts val="0"/>
              </a:spcBef>
              <a:spcAft>
                <a:spcPts val="0"/>
              </a:spcAft>
            </a:pPr>
            <a:r>
              <a:rPr lang="en-US" b="1" i="0" u="none" strike="noStrike" dirty="0">
                <a:solidFill>
                  <a:schemeClr val="tx1">
                    <a:lumMod val="95000"/>
                  </a:schemeClr>
                </a:solidFill>
                <a:effectLst/>
                <a:latin typeface="Arial Narrow" panose="020B0606020202030204" pitchFamily="34" charset="0"/>
              </a:rPr>
              <a:t>1.5. UAV Performance </a:t>
            </a:r>
            <a:endParaRPr lang="en-US" b="1" dirty="0">
              <a:solidFill>
                <a:schemeClr val="tx1">
                  <a:lumMod val="95000"/>
                </a:schemeClr>
              </a:solidFill>
              <a:effectLst/>
              <a:latin typeface="Arial Narrow" panose="020B0606020202030204" pitchFamily="34" charset="0"/>
            </a:endParaRPr>
          </a:p>
          <a:p>
            <a:pPr rtl="0">
              <a:spcBef>
                <a:spcPts val="0"/>
              </a:spcBef>
              <a:spcAft>
                <a:spcPts val="0"/>
              </a:spcAft>
            </a:pPr>
            <a:r>
              <a:rPr lang="en-US" b="1" i="0" u="none" strike="noStrike" dirty="0">
                <a:solidFill>
                  <a:schemeClr val="tx1">
                    <a:lumMod val="95000"/>
                  </a:schemeClr>
                </a:solidFill>
                <a:effectLst/>
                <a:latin typeface="Arial Narrow" panose="020B0606020202030204" pitchFamily="34" charset="0"/>
              </a:rPr>
              <a:t>1.6. Material Selection </a:t>
            </a:r>
            <a:endParaRPr lang="en-US" b="1" dirty="0">
              <a:solidFill>
                <a:schemeClr val="tx1">
                  <a:lumMod val="95000"/>
                </a:schemeClr>
              </a:solidFill>
              <a:effectLst/>
              <a:latin typeface="Arial Narrow" panose="020B0606020202030204" pitchFamily="34" charset="0"/>
            </a:endParaRPr>
          </a:p>
          <a:p>
            <a:br>
              <a:rPr lang="en-US" dirty="0"/>
            </a:br>
            <a:endParaRPr lang="en-IN" dirty="0"/>
          </a:p>
        </p:txBody>
      </p:sp>
      <p:sp>
        <p:nvSpPr>
          <p:cNvPr id="3" name="TextBox 2">
            <a:extLst>
              <a:ext uri="{FF2B5EF4-FFF2-40B4-BE49-F238E27FC236}">
                <a16:creationId xmlns:a16="http://schemas.microsoft.com/office/drawing/2014/main" id="{40C33C00-77B1-D5A2-8267-F36DFD1F962D}"/>
              </a:ext>
            </a:extLst>
          </p:cNvPr>
          <p:cNvSpPr txBox="1"/>
          <p:nvPr/>
        </p:nvSpPr>
        <p:spPr>
          <a:xfrm>
            <a:off x="6387282" y="3312986"/>
            <a:ext cx="3460955" cy="2585323"/>
          </a:xfrm>
          <a:prstGeom prst="rect">
            <a:avLst/>
          </a:prstGeom>
          <a:noFill/>
        </p:spPr>
        <p:txBody>
          <a:bodyPr wrap="square" rtlCol="0">
            <a:spAutoFit/>
          </a:bodyPr>
          <a:lstStyle/>
          <a:p>
            <a:pPr rtl="0">
              <a:spcBef>
                <a:spcPts val="0"/>
              </a:spcBef>
              <a:spcAft>
                <a:spcPts val="0"/>
              </a:spcAft>
            </a:pPr>
            <a:r>
              <a:rPr lang="en-IN" sz="1800" b="1" i="0" u="none" strike="noStrike" dirty="0">
                <a:effectLst/>
                <a:latin typeface="Arial Narrow" panose="020B0606020202030204" pitchFamily="34" charset="0"/>
              </a:rPr>
              <a:t>1.7. Subsystem Selection </a:t>
            </a:r>
            <a:endParaRPr lang="en-IN" b="1" dirty="0">
              <a:effectLst/>
              <a:latin typeface="Arial Narrow" panose="020B0606020202030204" pitchFamily="34" charset="0"/>
            </a:endParaRPr>
          </a:p>
          <a:p>
            <a:pPr rtl="0">
              <a:spcBef>
                <a:spcPts val="0"/>
              </a:spcBef>
              <a:spcAft>
                <a:spcPts val="0"/>
              </a:spcAft>
            </a:pPr>
            <a:r>
              <a:rPr lang="en-IN" sz="1800" b="1" i="0" u="none" strike="noStrike" dirty="0">
                <a:effectLst/>
                <a:latin typeface="Arial Narrow" panose="020B0606020202030204" pitchFamily="34" charset="0"/>
              </a:rPr>
              <a:t>1.8. C.G. &amp; Stability </a:t>
            </a:r>
            <a:endParaRPr lang="en-IN" b="1" dirty="0">
              <a:effectLst/>
              <a:latin typeface="Arial Narrow" panose="020B0606020202030204" pitchFamily="34" charset="0"/>
            </a:endParaRPr>
          </a:p>
          <a:p>
            <a:pPr rtl="0">
              <a:spcBef>
                <a:spcPts val="0"/>
              </a:spcBef>
              <a:spcAft>
                <a:spcPts val="0"/>
              </a:spcAft>
            </a:pPr>
            <a:r>
              <a:rPr lang="en-IN" sz="1800" b="1" i="0" u="none" strike="noStrike" dirty="0">
                <a:effectLst/>
                <a:latin typeface="Arial Narrow" panose="020B0606020202030204" pitchFamily="34" charset="0"/>
              </a:rPr>
              <a:t>1.9 Preliminary CAD </a:t>
            </a:r>
            <a:endParaRPr lang="en-IN" b="1" dirty="0">
              <a:effectLst/>
              <a:latin typeface="Arial Narrow" panose="020B0606020202030204" pitchFamily="34" charset="0"/>
            </a:endParaRPr>
          </a:p>
          <a:p>
            <a:pPr rtl="0">
              <a:spcBef>
                <a:spcPts val="0"/>
              </a:spcBef>
              <a:spcAft>
                <a:spcPts val="0"/>
              </a:spcAft>
            </a:pPr>
            <a:r>
              <a:rPr lang="en-IN" sz="1800" b="1" i="0" u="none" strike="noStrike" dirty="0">
                <a:effectLst/>
                <a:latin typeface="Arial Narrow" panose="020B0606020202030204" pitchFamily="34" charset="0"/>
              </a:rPr>
              <a:t>1.10. Computational Analysis </a:t>
            </a:r>
            <a:endParaRPr lang="en-IN" b="1" dirty="0">
              <a:effectLst/>
              <a:latin typeface="Arial Narrow" panose="020B0606020202030204" pitchFamily="34" charset="0"/>
            </a:endParaRPr>
          </a:p>
          <a:p>
            <a:pPr rtl="0">
              <a:spcBef>
                <a:spcPts val="0"/>
              </a:spcBef>
              <a:spcAft>
                <a:spcPts val="0"/>
              </a:spcAft>
            </a:pPr>
            <a:r>
              <a:rPr lang="en-IN" sz="1800" b="1" i="0" u="none" strike="noStrike" dirty="0">
                <a:effectLst/>
                <a:latin typeface="Arial Narrow" panose="020B0606020202030204" pitchFamily="34" charset="0"/>
              </a:rPr>
              <a:t>1.11. Optimized Final Design </a:t>
            </a:r>
            <a:endParaRPr lang="en-IN" b="1" dirty="0">
              <a:effectLst/>
              <a:latin typeface="Arial Narrow" panose="020B0606020202030204" pitchFamily="34" charset="0"/>
            </a:endParaRPr>
          </a:p>
          <a:p>
            <a:pPr rtl="0">
              <a:spcBef>
                <a:spcPts val="0"/>
              </a:spcBef>
              <a:spcAft>
                <a:spcPts val="0"/>
              </a:spcAft>
            </a:pPr>
            <a:r>
              <a:rPr lang="en-IN" sz="1800" b="1" i="0" u="none" strike="noStrike" dirty="0">
                <a:effectLst/>
                <a:latin typeface="Arial Narrow" panose="020B0606020202030204" pitchFamily="34" charset="0"/>
              </a:rPr>
              <a:t>1.12. Detailed Weight Breakdown, UAV Performance Recalculation </a:t>
            </a:r>
            <a:endParaRPr lang="en-IN" b="1" dirty="0">
              <a:effectLst/>
              <a:latin typeface="Arial Narrow" panose="020B0606020202030204" pitchFamily="34" charset="0"/>
            </a:endParaRPr>
          </a:p>
          <a:p>
            <a:br>
              <a:rPr lang="en-IN" dirty="0"/>
            </a:br>
            <a:endParaRPr lang="en-IN" dirty="0"/>
          </a:p>
        </p:txBody>
      </p:sp>
    </p:spTree>
    <p:extLst>
      <p:ext uri="{BB962C8B-B14F-4D97-AF65-F5344CB8AC3E}">
        <p14:creationId xmlns:p14="http://schemas.microsoft.com/office/powerpoint/2010/main" val="1455803511"/>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pPr rtl="0">
              <a:spcBef>
                <a:spcPts val="0"/>
              </a:spcBef>
              <a:spcAft>
                <a:spcPts val="0"/>
              </a:spcAft>
            </a:pPr>
            <a:r>
              <a:rPr lang="en-US" sz="2400" b="0" i="0" u="none" strike="noStrike">
                <a:effectLst/>
                <a:latin typeface="Arial Black" panose="020B0A04020102020204" pitchFamily="34" charset="0"/>
              </a:rPr>
              <a:t>2.2 Autonomous Identification of Target </a:t>
            </a:r>
            <a:endParaRPr lang="en-IN" sz="2400">
              <a:latin typeface="Arial Black" panose="020B0A04020102020204" pitchFamily="34" charset="0"/>
            </a:endParaRPr>
          </a:p>
        </p:txBody>
      </p:sp>
      <p:pic>
        <p:nvPicPr>
          <p:cNvPr id="15" name="Content Placeholder 14">
            <a:extLst>
              <a:ext uri="{FF2B5EF4-FFF2-40B4-BE49-F238E27FC236}">
                <a16:creationId xmlns:a16="http://schemas.microsoft.com/office/drawing/2014/main" id="{BA5A284A-AFB3-B3C8-570B-EFABE1693268}"/>
              </a:ext>
            </a:extLst>
          </p:cNvPr>
          <p:cNvPicPr>
            <a:picLocks noGrp="1" noChangeAspect="1"/>
          </p:cNvPicPr>
          <p:nvPr>
            <p:ph idx="1"/>
          </p:nvPr>
        </p:nvPicPr>
        <p:blipFill>
          <a:blip r:embed="rId3"/>
          <a:stretch>
            <a:fillRect/>
          </a:stretch>
        </p:blipFill>
        <p:spPr>
          <a:xfrm>
            <a:off x="839788" y="2238038"/>
            <a:ext cx="6213475" cy="3084060"/>
          </a:xfrm>
        </p:spPr>
      </p:pic>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3932237" cy="4177840"/>
          </a:xfrm>
        </p:spPr>
        <p:txBody>
          <a:bodyPr/>
          <a:lstStyle/>
          <a:p>
            <a:endParaRPr lang="en-IN" dirty="0"/>
          </a:p>
        </p:txBody>
      </p:sp>
    </p:spTree>
    <p:extLst>
      <p:ext uri="{BB962C8B-B14F-4D97-AF65-F5344CB8AC3E}">
        <p14:creationId xmlns:p14="http://schemas.microsoft.com/office/powerpoint/2010/main" val="3265873200"/>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pPr rtl="0">
              <a:spcBef>
                <a:spcPts val="0"/>
              </a:spcBef>
              <a:spcAft>
                <a:spcPts val="0"/>
              </a:spcAft>
            </a:pPr>
            <a:r>
              <a:rPr lang="en-IN" sz="2400" b="0" i="0" u="none" strike="noStrike" dirty="0">
                <a:effectLst/>
                <a:latin typeface="Arial Black" panose="020B0A04020102020204" pitchFamily="34" charset="0"/>
              </a:rPr>
              <a:t>2.3 Autonomous Payload Drop </a:t>
            </a:r>
            <a:endParaRPr lang="en-IN" sz="24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2972E338-57A2-B8E7-EC97-A523CFC695B1}"/>
              </a:ext>
            </a:extLst>
          </p:cNvPr>
          <p:cNvSpPr>
            <a:spLocks noGrp="1"/>
          </p:cNvSpPr>
          <p:nvPr>
            <p:ph idx="1"/>
          </p:nvPr>
        </p:nvSpPr>
        <p:spPr>
          <a:xfrm>
            <a:off x="5142271" y="457201"/>
            <a:ext cx="6213117" cy="5403850"/>
          </a:xfrm>
        </p:spPr>
        <p:txBody>
          <a:bodyPr/>
          <a:lstStyle/>
          <a:p>
            <a:endParaRPr lang="en-IN" dirty="0"/>
          </a:p>
        </p:txBody>
      </p:sp>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3932237" cy="4177840"/>
          </a:xfrm>
        </p:spPr>
        <p:txBody>
          <a:bodyPr/>
          <a:lstStyle/>
          <a:p>
            <a:endParaRPr lang="en-IN" dirty="0"/>
          </a:p>
        </p:txBody>
      </p:sp>
      <p:pic>
        <p:nvPicPr>
          <p:cNvPr id="9" name="Picture 8">
            <a:extLst>
              <a:ext uri="{FF2B5EF4-FFF2-40B4-BE49-F238E27FC236}">
                <a16:creationId xmlns:a16="http://schemas.microsoft.com/office/drawing/2014/main" id="{9E0B68A4-C541-AC5C-9D58-CE8CD0DA19B9}"/>
              </a:ext>
            </a:extLst>
          </p:cNvPr>
          <p:cNvPicPr>
            <a:picLocks noChangeAspect="1"/>
          </p:cNvPicPr>
          <p:nvPr/>
        </p:nvPicPr>
        <p:blipFill>
          <a:blip r:embed="rId3"/>
          <a:stretch>
            <a:fillRect/>
          </a:stretch>
        </p:blipFill>
        <p:spPr>
          <a:xfrm>
            <a:off x="709694" y="1691148"/>
            <a:ext cx="7539135" cy="4495411"/>
          </a:xfrm>
          <a:prstGeom prst="rect">
            <a:avLst/>
          </a:prstGeom>
        </p:spPr>
      </p:pic>
    </p:spTree>
    <p:extLst>
      <p:ext uri="{BB962C8B-B14F-4D97-AF65-F5344CB8AC3E}">
        <p14:creationId xmlns:p14="http://schemas.microsoft.com/office/powerpoint/2010/main" val="983505367"/>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8200" y="1069767"/>
            <a:ext cx="10515600" cy="1325563"/>
          </a:xfrm>
        </p:spPr>
        <p:txBody>
          <a:bodyPr>
            <a:normAutofit fontScale="90000"/>
          </a:bodyPr>
          <a:lstStyle/>
          <a:p>
            <a:pPr algn="ctr" rtl="0">
              <a:spcBef>
                <a:spcPts val="0"/>
              </a:spcBef>
              <a:spcAft>
                <a:spcPts val="0"/>
              </a:spcAft>
            </a:pPr>
            <a:r>
              <a:rPr lang="en-IN" sz="4800">
                <a:latin typeface="Britannic Bold" panose="020B0903060703020204" pitchFamily="34" charset="0"/>
              </a:rPr>
              <a:t> INNOVATION</a:t>
            </a:r>
            <a:br>
              <a:rPr lang="en-IN" sz="4800">
                <a:latin typeface="Britannic Bold" panose="020B0903060703020204" pitchFamily="34" charset="0"/>
              </a:rPr>
            </a:br>
            <a:r>
              <a:rPr lang="en-IN" sz="4800">
                <a:latin typeface="Britannic Bold" panose="020B0903060703020204" pitchFamily="34" charset="0"/>
              </a:rPr>
              <a:t>[C]</a:t>
            </a:r>
          </a:p>
        </p:txBody>
      </p:sp>
    </p:spTree>
    <p:extLst>
      <p:ext uri="{BB962C8B-B14F-4D97-AF65-F5344CB8AC3E}">
        <p14:creationId xmlns:p14="http://schemas.microsoft.com/office/powerpoint/2010/main" val="110277974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136477"/>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914400"/>
            <a:ext cx="3932237" cy="1143000"/>
          </a:xfrm>
        </p:spPr>
        <p:txBody>
          <a:bodyPr>
            <a:normAutofit/>
          </a:bodyPr>
          <a:lstStyle/>
          <a:p>
            <a:pPr rtl="0">
              <a:spcBef>
                <a:spcPts val="0"/>
              </a:spcBef>
              <a:spcAft>
                <a:spcPts val="0"/>
              </a:spcAft>
            </a:pPr>
            <a:r>
              <a:rPr lang="en-IN" sz="2400" dirty="0">
                <a:latin typeface="Arial Black" panose="020B0A04020102020204" pitchFamily="34" charset="0"/>
              </a:rPr>
              <a:t>3.1 </a:t>
            </a:r>
            <a:r>
              <a:rPr lang="en-IN" sz="2800" dirty="0">
                <a:latin typeface="Arial Black" panose="020B0A04020102020204" pitchFamily="34" charset="0"/>
              </a:rPr>
              <a:t>Innovation</a:t>
            </a:r>
          </a:p>
        </p:txBody>
      </p:sp>
      <p:sp>
        <p:nvSpPr>
          <p:cNvPr id="11" name="Picture Placeholder 10">
            <a:extLst>
              <a:ext uri="{FF2B5EF4-FFF2-40B4-BE49-F238E27FC236}">
                <a16:creationId xmlns:a16="http://schemas.microsoft.com/office/drawing/2014/main" id="{AEC4E969-BDAF-2C19-3079-AAE4123A1300}"/>
              </a:ext>
            </a:extLst>
          </p:cNvPr>
          <p:cNvSpPr>
            <a:spLocks noGrp="1"/>
          </p:cNvSpPr>
          <p:nvPr>
            <p:ph type="pic" idx="1"/>
          </p:nvPr>
        </p:nvSpPr>
        <p:spPr/>
      </p:sp>
      <p:sp>
        <p:nvSpPr>
          <p:cNvPr id="12" name="Text Placeholder 11">
            <a:extLst>
              <a:ext uri="{FF2B5EF4-FFF2-40B4-BE49-F238E27FC236}">
                <a16:creationId xmlns:a16="http://schemas.microsoft.com/office/drawing/2014/main" id="{5941AFA5-5D93-0848-0907-BED842523DB3}"/>
              </a:ext>
            </a:extLst>
          </p:cNvPr>
          <p:cNvSpPr>
            <a:spLocks noGrp="1"/>
          </p:cNvSpPr>
          <p:nvPr>
            <p:ph type="body" sz="half" idx="2"/>
          </p:nvPr>
        </p:nvSpPr>
        <p:spPr>
          <a:xfrm>
            <a:off x="839788" y="2057400"/>
            <a:ext cx="10512424" cy="3811588"/>
          </a:xfrm>
        </p:spPr>
        <p:txBody>
          <a:bodyPr/>
          <a:lstStyle/>
          <a:p>
            <a:pPr marL="285750" indent="-285750">
              <a:buFont typeface="Wingdings" panose="05000000000000000000" pitchFamily="2" charset="2"/>
              <a:buChar char="Ø"/>
            </a:pPr>
            <a:r>
              <a:rPr lang="en-IN" sz="3200" dirty="0"/>
              <a:t>Self developed quadcopter using 3D printable chassis.</a:t>
            </a:r>
          </a:p>
          <a:p>
            <a:pPr marL="285750" indent="-285750">
              <a:buFont typeface="Wingdings" panose="05000000000000000000" pitchFamily="2" charset="2"/>
              <a:buChar char="Ø"/>
            </a:pPr>
            <a:r>
              <a:rPr lang="en-IN" sz="3200" dirty="0"/>
              <a:t>Outstanding value of factor of safety 10.06</a:t>
            </a:r>
          </a:p>
          <a:p>
            <a:pPr marL="285750" indent="-285750">
              <a:buFont typeface="Wingdings" panose="05000000000000000000" pitchFamily="2" charset="2"/>
              <a:buChar char="Ø"/>
            </a:pPr>
            <a:r>
              <a:rPr lang="en-IN" sz="3200" dirty="0"/>
              <a:t> Well-designed Payload mechanism using a simple servo motor and a hook.</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26411232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914400"/>
            <a:ext cx="3932237" cy="1143000"/>
          </a:xfrm>
        </p:spPr>
        <p:txBody>
          <a:bodyPr>
            <a:normAutofit/>
          </a:bodyPr>
          <a:lstStyle/>
          <a:p>
            <a:pPr rtl="0">
              <a:spcBef>
                <a:spcPts val="0"/>
              </a:spcBef>
              <a:spcAft>
                <a:spcPts val="0"/>
              </a:spcAft>
            </a:pPr>
            <a:r>
              <a:rPr lang="en-IN" sz="2400" dirty="0">
                <a:latin typeface="Arial Black" panose="020B0A04020102020204" pitchFamily="34" charset="0"/>
              </a:rPr>
              <a:t>3.1 </a:t>
            </a:r>
            <a:r>
              <a:rPr lang="en-IN" sz="2800" dirty="0">
                <a:latin typeface="Arial Black" panose="020B0A04020102020204" pitchFamily="34" charset="0"/>
              </a:rPr>
              <a:t>Innovation</a:t>
            </a:r>
          </a:p>
        </p:txBody>
      </p:sp>
      <p:sp>
        <p:nvSpPr>
          <p:cNvPr id="11" name="Picture Placeholder 10">
            <a:extLst>
              <a:ext uri="{FF2B5EF4-FFF2-40B4-BE49-F238E27FC236}">
                <a16:creationId xmlns:a16="http://schemas.microsoft.com/office/drawing/2014/main" id="{AEC4E969-BDAF-2C19-3079-AAE4123A1300}"/>
              </a:ext>
            </a:extLst>
          </p:cNvPr>
          <p:cNvSpPr>
            <a:spLocks noGrp="1"/>
          </p:cNvSpPr>
          <p:nvPr>
            <p:ph type="pic" idx="1"/>
          </p:nvPr>
        </p:nvSpPr>
        <p:spPr/>
      </p:sp>
      <p:sp>
        <p:nvSpPr>
          <p:cNvPr id="12" name="Text Placeholder 11">
            <a:extLst>
              <a:ext uri="{FF2B5EF4-FFF2-40B4-BE49-F238E27FC236}">
                <a16:creationId xmlns:a16="http://schemas.microsoft.com/office/drawing/2014/main" id="{5941AFA5-5D93-0848-0907-BED842523DB3}"/>
              </a:ext>
            </a:extLst>
          </p:cNvPr>
          <p:cNvSpPr>
            <a:spLocks noGrp="1"/>
          </p:cNvSpPr>
          <p:nvPr>
            <p:ph type="body" sz="half" idx="2"/>
          </p:nvPr>
        </p:nvSpPr>
        <p:spPr>
          <a:xfrm>
            <a:off x="839788" y="2057400"/>
            <a:ext cx="10512424" cy="3811588"/>
          </a:xfrm>
        </p:spPr>
        <p:txBody>
          <a:bodyPr/>
          <a:lstStyle/>
          <a:p>
            <a:r>
              <a:rPr lang="en-IN" dirty="0"/>
              <a:t>FIGURE: TESTED SAFETY FACTOR OF </a:t>
            </a:r>
            <a:r>
              <a:rPr lang="en-IN" sz="2400" dirty="0">
                <a:solidFill>
                  <a:srgbClr val="FF0000"/>
                </a:solidFill>
              </a:rPr>
              <a:t>10.06 </a:t>
            </a:r>
            <a:r>
              <a:rPr lang="en-IN" dirty="0"/>
              <a:t> </a:t>
            </a:r>
          </a:p>
        </p:txBody>
      </p:sp>
      <p:pic>
        <p:nvPicPr>
          <p:cNvPr id="4" name="Picture 3">
            <a:extLst>
              <a:ext uri="{FF2B5EF4-FFF2-40B4-BE49-F238E27FC236}">
                <a16:creationId xmlns:a16="http://schemas.microsoft.com/office/drawing/2014/main" id="{9FB7F6FB-9ADA-4C13-7E0B-32E29866F2E4}"/>
              </a:ext>
            </a:extLst>
          </p:cNvPr>
          <p:cNvPicPr>
            <a:picLocks noChangeAspect="1"/>
          </p:cNvPicPr>
          <p:nvPr/>
        </p:nvPicPr>
        <p:blipFill>
          <a:blip r:embed="rId3"/>
          <a:stretch>
            <a:fillRect/>
          </a:stretch>
        </p:blipFill>
        <p:spPr>
          <a:xfrm>
            <a:off x="5335685" y="1115761"/>
            <a:ext cx="5867205" cy="4616951"/>
          </a:xfrm>
          <a:prstGeom prst="rect">
            <a:avLst/>
          </a:prstGeom>
        </p:spPr>
      </p:pic>
    </p:spTree>
    <p:extLst>
      <p:ext uri="{BB962C8B-B14F-4D97-AF65-F5344CB8AC3E}">
        <p14:creationId xmlns:p14="http://schemas.microsoft.com/office/powerpoint/2010/main" val="2542624332"/>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602225" y="1305741"/>
            <a:ext cx="10515600" cy="1325563"/>
          </a:xfrm>
        </p:spPr>
        <p:txBody>
          <a:bodyPr>
            <a:normAutofit/>
          </a:bodyPr>
          <a:lstStyle/>
          <a:p>
            <a:pPr algn="ctr" rtl="0">
              <a:spcBef>
                <a:spcPts val="0"/>
              </a:spcBef>
              <a:spcAft>
                <a:spcPts val="0"/>
              </a:spcAft>
            </a:pPr>
            <a:r>
              <a:rPr lang="en-IN" sz="4800">
                <a:latin typeface="Britannic Bold" panose="020B0903060703020204" pitchFamily="34" charset="0"/>
              </a:rPr>
              <a:t>THANK YOU!</a:t>
            </a:r>
          </a:p>
        </p:txBody>
      </p:sp>
    </p:spTree>
    <p:extLst>
      <p:ext uri="{BB962C8B-B14F-4D97-AF65-F5344CB8AC3E}">
        <p14:creationId xmlns:p14="http://schemas.microsoft.com/office/powerpoint/2010/main" val="2966682723"/>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72E338-57A2-B8E7-EC97-A523CFC695B1}"/>
              </a:ext>
            </a:extLst>
          </p:cNvPr>
          <p:cNvSpPr>
            <a:spLocks noGrp="1"/>
          </p:cNvSpPr>
          <p:nvPr>
            <p:ph idx="1"/>
          </p:nvPr>
        </p:nvSpPr>
        <p:spPr>
          <a:xfrm>
            <a:off x="9478297" y="5712541"/>
            <a:ext cx="1877091" cy="148509"/>
          </a:xfrm>
        </p:spPr>
        <p:txBody>
          <a:bodyPr>
            <a:normAutofit fontScale="25000" lnSpcReduction="20000"/>
          </a:bodyPr>
          <a:lstStyle/>
          <a:p>
            <a:endParaRPr lang="en-IN" dirty="0"/>
          </a:p>
        </p:txBody>
      </p:sp>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10702"/>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dirty="0">
                <a:latin typeface="Arial Black" panose="020B0A04020102020204" pitchFamily="34" charset="0"/>
              </a:rPr>
              <a:t>1.1 CONCEPTUAL DESIGN</a:t>
            </a:r>
            <a:endParaRPr lang="en-IN" sz="2400" dirty="0"/>
          </a:p>
        </p:txBody>
      </p:sp>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2148348"/>
            <a:ext cx="10515600" cy="3720640"/>
          </a:xfrm>
        </p:spPr>
        <p:txBody>
          <a:bodyPr>
            <a:normAutofit/>
          </a:bodyPr>
          <a:lstStyle/>
          <a:p>
            <a:pPr marL="285750" indent="-285750">
              <a:buFont typeface="Arial" panose="020B0604020202020204" pitchFamily="34" charset="0"/>
              <a:buChar char="•"/>
            </a:pPr>
            <a:r>
              <a:rPr lang="en-US" sz="2800" b="1" dirty="0"/>
              <a:t>Upon careful analysis of the requirements and thorough comprehension of the problem statement, our team, Team Aviato, has made the decision to develop a quadcopter.</a:t>
            </a:r>
          </a:p>
          <a:p>
            <a:pPr marL="285750" indent="-285750">
              <a:buFont typeface="Arial" panose="020B0604020202020204" pitchFamily="34" charset="0"/>
              <a:buChar char="•"/>
            </a:pPr>
            <a:r>
              <a:rPr lang="en-US" sz="2800" b="1" dirty="0"/>
              <a:t> This quadcopter will feature a unique and CUSTOM-DESIGNED DRONE FRAME exclusively crafted by our team</a:t>
            </a:r>
            <a:endParaRPr lang="en-IN" sz="2800" b="1" dirty="0"/>
          </a:p>
        </p:txBody>
      </p:sp>
    </p:spTree>
    <p:extLst>
      <p:ext uri="{BB962C8B-B14F-4D97-AF65-F5344CB8AC3E}">
        <p14:creationId xmlns:p14="http://schemas.microsoft.com/office/powerpoint/2010/main" val="3587246537"/>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9832"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dirty="0">
                <a:latin typeface="Arial Black" panose="020B0A04020102020204" pitchFamily="34" charset="0"/>
              </a:rPr>
              <a:t>1.2 PRELIMINARY WEIGHT ESTIMATION</a:t>
            </a:r>
            <a:endParaRPr lang="en-IN" sz="2400" dirty="0"/>
          </a:p>
        </p:txBody>
      </p:sp>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4676109" cy="4177840"/>
          </a:xfrm>
        </p:spPr>
        <p:txBody>
          <a:bodyPr/>
          <a:lstStyle/>
          <a:p>
            <a:pPr marL="285750" indent="-285750">
              <a:buFont typeface="Arial" panose="020B0604020202020204" pitchFamily="34" charset="0"/>
              <a:buChar char="•"/>
            </a:pPr>
            <a:r>
              <a:rPr lang="en-IN" sz="1800" dirty="0"/>
              <a:t>The table beside gives you a detailed weight estimation.</a:t>
            </a:r>
          </a:p>
          <a:p>
            <a:pPr marL="285750" indent="-285750" algn="l" rtl="0" fontAlgn="base">
              <a:buFont typeface="Arial" panose="020B0604020202020204" pitchFamily="34" charset="0"/>
              <a:buChar char="•"/>
            </a:pPr>
            <a:r>
              <a:rPr lang="en-US" b="0" i="0" dirty="0">
                <a:effectLst/>
                <a:latin typeface="Arial Black" panose="020B0A04020102020204" pitchFamily="34" charset="0"/>
              </a:rPr>
              <a:t>Maximum weight of drone =</a:t>
            </a:r>
            <a:r>
              <a:rPr lang="en-US" b="0" i="0" dirty="0">
                <a:solidFill>
                  <a:schemeClr val="accent4">
                    <a:lumMod val="60000"/>
                    <a:lumOff val="40000"/>
                  </a:schemeClr>
                </a:solidFill>
                <a:effectLst/>
                <a:latin typeface="Arial Black" panose="020B0A04020102020204" pitchFamily="34" charset="0"/>
              </a:rPr>
              <a:t>2.186kg </a:t>
            </a:r>
          </a:p>
          <a:p>
            <a:pPr marL="285750" indent="-285750" algn="l" rtl="0" fontAlgn="base">
              <a:buFont typeface="Arial" panose="020B0604020202020204" pitchFamily="34" charset="0"/>
              <a:buChar char="•"/>
            </a:pPr>
            <a:r>
              <a:rPr lang="en-US" b="0" i="0" dirty="0">
                <a:effectLst/>
                <a:latin typeface="Arial Black" panose="020B0A04020102020204" pitchFamily="34" charset="0"/>
              </a:rPr>
              <a:t>Minimum weight of drone=</a:t>
            </a:r>
            <a:r>
              <a:rPr lang="en-US" b="0" i="0" dirty="0">
                <a:solidFill>
                  <a:schemeClr val="accent4">
                    <a:lumMod val="60000"/>
                    <a:lumOff val="40000"/>
                  </a:schemeClr>
                </a:solidFill>
                <a:effectLst/>
                <a:latin typeface="Arial Black" panose="020B0A04020102020204" pitchFamily="34" charset="0"/>
              </a:rPr>
              <a:t>1.066 kg </a:t>
            </a:r>
          </a:p>
          <a:p>
            <a:pPr marL="285750" indent="-285750" algn="l" rtl="0" fontAlgn="base">
              <a:buFont typeface="Arial" panose="020B0604020202020204" pitchFamily="34" charset="0"/>
              <a:buChar char="•"/>
            </a:pPr>
            <a:r>
              <a:rPr lang="en-US" b="0" i="0" dirty="0">
                <a:effectLst/>
                <a:latin typeface="Arial Black" panose="020B0A04020102020204" pitchFamily="34" charset="0"/>
              </a:rPr>
              <a:t>payload=</a:t>
            </a:r>
            <a:r>
              <a:rPr lang="en-US" b="1" i="0" dirty="0">
                <a:solidFill>
                  <a:schemeClr val="accent4">
                    <a:lumMod val="60000"/>
                    <a:lumOff val="40000"/>
                  </a:schemeClr>
                </a:solidFill>
                <a:effectLst/>
                <a:latin typeface="Arial Black" panose="020B0A04020102020204" pitchFamily="34" charset="0"/>
              </a:rPr>
              <a:t>200 grams</a:t>
            </a:r>
            <a:r>
              <a:rPr lang="en-US" b="1" i="0" dirty="0">
                <a:effectLst/>
                <a:latin typeface="Arial Black" panose="020B0A04020102020204" pitchFamily="34" charset="0"/>
              </a:rPr>
              <a:t>.</a:t>
            </a:r>
            <a:r>
              <a:rPr lang="en-US" b="0" i="0" dirty="0">
                <a:effectLst/>
                <a:latin typeface="Arial Black" panose="020B0A04020102020204" pitchFamily="34" charset="0"/>
              </a:rPr>
              <a:t> </a:t>
            </a:r>
          </a:p>
          <a:p>
            <a:endParaRPr lang="en-IN" dirty="0"/>
          </a:p>
        </p:txBody>
      </p:sp>
      <p:pic>
        <p:nvPicPr>
          <p:cNvPr id="17" name="Content Placeholder 16">
            <a:extLst>
              <a:ext uri="{FF2B5EF4-FFF2-40B4-BE49-F238E27FC236}">
                <a16:creationId xmlns:a16="http://schemas.microsoft.com/office/drawing/2014/main" id="{4C48C4BC-B131-9F63-ADC4-5B85D6D922B0}"/>
              </a:ext>
            </a:extLst>
          </p:cNvPr>
          <p:cNvPicPr>
            <a:picLocks noGrp="1" noChangeAspect="1"/>
          </p:cNvPicPr>
          <p:nvPr>
            <p:ph idx="1"/>
          </p:nvPr>
        </p:nvPicPr>
        <p:blipFill>
          <a:blip r:embed="rId3"/>
          <a:stretch>
            <a:fillRect/>
          </a:stretch>
        </p:blipFill>
        <p:spPr>
          <a:xfrm>
            <a:off x="5601981" y="1691148"/>
            <a:ext cx="5734050" cy="3638550"/>
          </a:xfrm>
        </p:spPr>
      </p:pic>
    </p:spTree>
    <p:extLst>
      <p:ext uri="{BB962C8B-B14F-4D97-AF65-F5344CB8AC3E}">
        <p14:creationId xmlns:p14="http://schemas.microsoft.com/office/powerpoint/2010/main" val="809475814"/>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9832"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7055515" cy="1233948"/>
          </a:xfrm>
        </p:spPr>
        <p:txBody>
          <a:bodyPr>
            <a:noAutofit/>
          </a:bodyPr>
          <a:lstStyle/>
          <a:p>
            <a:r>
              <a:rPr lang="en-IN" sz="2400" dirty="0">
                <a:latin typeface="Arial Black" panose="020B0A04020102020204" pitchFamily="34" charset="0"/>
              </a:rPr>
              <a:t>1.3 THRUST REQUIRED ESTIMATION &amp;                         PROPULSION SYSTEM SELECTION </a:t>
            </a:r>
            <a:endParaRPr lang="en-IN" sz="2400" dirty="0"/>
          </a:p>
        </p:txBody>
      </p:sp>
      <p:sp>
        <p:nvSpPr>
          <p:cNvPr id="3" name="Content Placeholder 2">
            <a:extLst>
              <a:ext uri="{FF2B5EF4-FFF2-40B4-BE49-F238E27FC236}">
                <a16:creationId xmlns:a16="http://schemas.microsoft.com/office/drawing/2014/main" id="{2972E338-57A2-B8E7-EC97-A523CFC695B1}"/>
              </a:ext>
            </a:extLst>
          </p:cNvPr>
          <p:cNvSpPr>
            <a:spLocks noGrp="1"/>
          </p:cNvSpPr>
          <p:nvPr>
            <p:ph idx="1"/>
          </p:nvPr>
        </p:nvSpPr>
        <p:spPr>
          <a:xfrm>
            <a:off x="5142271" y="457201"/>
            <a:ext cx="6213117" cy="5403850"/>
          </a:xfrm>
        </p:spPr>
        <p:txBody>
          <a:bodyPr/>
          <a:lstStyle/>
          <a:p>
            <a:endParaRPr lang="en-IN" dirty="0"/>
          </a:p>
        </p:txBody>
      </p:sp>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10512424" cy="4177840"/>
          </a:xfrm>
        </p:spPr>
        <p:txBody>
          <a:bodyPr/>
          <a:lstStyle/>
          <a:p>
            <a:pPr marL="285750" indent="-285750">
              <a:buFont typeface="Arial" panose="020B0604020202020204" pitchFamily="34" charset="0"/>
              <a:buChar char="•"/>
            </a:pPr>
            <a:r>
              <a:rPr lang="en-US" dirty="0"/>
              <a:t>Given an estimated weight of approximately 2000 grams for our quadcopter, it is prudent to maintain a</a:t>
            </a:r>
          </a:p>
          <a:p>
            <a:pPr marL="285750" indent="-285750">
              <a:buFont typeface="Arial" panose="020B0604020202020204" pitchFamily="34" charset="0"/>
              <a:buChar char="•"/>
            </a:pPr>
            <a:r>
              <a:rPr lang="en-US" dirty="0"/>
              <a:t> 1.5:1 THRUST-TO-WEIGHT ratio. </a:t>
            </a:r>
          </a:p>
          <a:p>
            <a:pPr marL="285750" indent="-285750">
              <a:buFont typeface="Arial" panose="020B0604020202020204" pitchFamily="34" charset="0"/>
              <a:buChar char="•"/>
            </a:pPr>
            <a:r>
              <a:rPr lang="en-US" dirty="0"/>
              <a:t>Therefore, we have determined that generating a total thrust of 3200 grams will be sufficient, considering additional flight operations such as hovering.</a:t>
            </a:r>
          </a:p>
          <a:p>
            <a:pPr marL="285750" indent="-285750">
              <a:buFont typeface="Arial" panose="020B0604020202020204" pitchFamily="34" charset="0"/>
              <a:buChar char="•"/>
            </a:pPr>
            <a:r>
              <a:rPr lang="en-US" dirty="0"/>
              <a:t> To distribute this thrust evenly among the four motors, we aim for approximately 800 grams of thrust per motor. </a:t>
            </a:r>
          </a:p>
          <a:p>
            <a:pPr marL="285750" indent="-285750">
              <a:buFont typeface="Arial" panose="020B0604020202020204" pitchFamily="34" charset="0"/>
              <a:buChar char="•"/>
            </a:pPr>
            <a:r>
              <a:rPr lang="en-US" dirty="0"/>
              <a:t>This calculation takes into account the customized chassis and serves as a precautionary measure to ensure safe and stable flight operations. </a:t>
            </a:r>
          </a:p>
          <a:p>
            <a:pPr marL="285750" indent="-285750">
              <a:buFont typeface="Arial" panose="020B0604020202020204" pitchFamily="34" charset="0"/>
              <a:buChar char="•"/>
            </a:pPr>
            <a:r>
              <a:rPr lang="en-US" dirty="0"/>
              <a:t>Motor used is 1000kV BLDC Hence, thrust provided by each motor = 800 g approx. </a:t>
            </a:r>
          </a:p>
          <a:p>
            <a:pPr marL="285750" indent="-285750">
              <a:buFont typeface="Arial" panose="020B0604020202020204" pitchFamily="34" charset="0"/>
              <a:buChar char="•"/>
            </a:pPr>
            <a:r>
              <a:rPr lang="en-US" dirty="0"/>
              <a:t>Therefore , total thrust provided by all motors = 800*(no. Of motors) = 800*4 </a:t>
            </a:r>
          </a:p>
          <a:p>
            <a:pPr marL="285750" indent="-285750">
              <a:buFont typeface="Arial" panose="020B0604020202020204" pitchFamily="34" charset="0"/>
              <a:buChar char="•"/>
            </a:pPr>
            <a:r>
              <a:rPr lang="en-US" dirty="0"/>
              <a:t>Total thrust provided to drone = 3200 g approx.</a:t>
            </a:r>
            <a:endParaRPr lang="en-IN" dirty="0"/>
          </a:p>
        </p:txBody>
      </p:sp>
    </p:spTree>
    <p:extLst>
      <p:ext uri="{BB962C8B-B14F-4D97-AF65-F5344CB8AC3E}">
        <p14:creationId xmlns:p14="http://schemas.microsoft.com/office/powerpoint/2010/main" val="277218043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7055515" cy="1233948"/>
          </a:xfrm>
        </p:spPr>
        <p:txBody>
          <a:bodyPr>
            <a:noAutofit/>
          </a:bodyPr>
          <a:lstStyle/>
          <a:p>
            <a:r>
              <a:rPr lang="en-IN" sz="2400" dirty="0">
                <a:latin typeface="Arial Black" panose="020B0A04020102020204" pitchFamily="34" charset="0"/>
              </a:rPr>
              <a:t>1.3 THRUST REQUIRED ESTIMATION &amp;                         PROPULSION SYSTEM SELECTION </a:t>
            </a:r>
            <a:endParaRPr lang="en-IN" sz="2400" dirty="0"/>
          </a:p>
        </p:txBody>
      </p:sp>
      <p:sp>
        <p:nvSpPr>
          <p:cNvPr id="3" name="Content Placeholder 2">
            <a:extLst>
              <a:ext uri="{FF2B5EF4-FFF2-40B4-BE49-F238E27FC236}">
                <a16:creationId xmlns:a16="http://schemas.microsoft.com/office/drawing/2014/main" id="{2972E338-57A2-B8E7-EC97-A523CFC695B1}"/>
              </a:ext>
            </a:extLst>
          </p:cNvPr>
          <p:cNvSpPr>
            <a:spLocks noGrp="1"/>
          </p:cNvSpPr>
          <p:nvPr>
            <p:ph idx="1"/>
          </p:nvPr>
        </p:nvSpPr>
        <p:spPr>
          <a:xfrm>
            <a:off x="5142271" y="457201"/>
            <a:ext cx="6213117" cy="5403850"/>
          </a:xfrm>
        </p:spPr>
        <p:txBody>
          <a:bodyPr/>
          <a:lstStyle/>
          <a:p>
            <a:endParaRPr lang="en-IN" dirty="0"/>
          </a:p>
        </p:txBody>
      </p:sp>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10512424" cy="4177840"/>
          </a:xfrm>
        </p:spPr>
        <p:txBody>
          <a:bodyPr>
            <a:noAutofit/>
          </a:bodyPr>
          <a:lstStyle/>
          <a:p>
            <a:r>
              <a:rPr lang="en-US" sz="1800" dirty="0"/>
              <a:t>The data-driven reasons for selecting the motor and propeller as the propelling system for our drone are listed below.</a:t>
            </a:r>
          </a:p>
          <a:p>
            <a:pPr marL="342900" indent="-342900">
              <a:buFont typeface="+mj-lt"/>
              <a:buAutoNum type="arabicPeriod"/>
            </a:pPr>
            <a:r>
              <a:rPr lang="en-IN" sz="1800" b="1" dirty="0"/>
              <a:t> Efficiency</a:t>
            </a:r>
          </a:p>
          <a:p>
            <a:pPr marL="342900" indent="-342900">
              <a:buFont typeface="+mj-lt"/>
              <a:buAutoNum type="arabicPeriod"/>
            </a:pPr>
            <a:r>
              <a:rPr lang="en-IN" sz="1800" b="1" dirty="0"/>
              <a:t>Weight-to-Thrust Ratio</a:t>
            </a:r>
          </a:p>
          <a:p>
            <a:pPr marL="342900" indent="-342900">
              <a:buFont typeface="+mj-lt"/>
              <a:buAutoNum type="arabicPeriod"/>
            </a:pPr>
            <a:r>
              <a:rPr lang="en-IN" sz="1800" b="1" dirty="0"/>
              <a:t>Control and Maneuverability</a:t>
            </a:r>
          </a:p>
          <a:p>
            <a:pPr marL="342900" indent="-342900">
              <a:buFont typeface="+mj-lt"/>
              <a:buAutoNum type="arabicPeriod"/>
            </a:pPr>
            <a:r>
              <a:rPr lang="en-IN" sz="1800" b="1" dirty="0"/>
              <a:t> Noise Levels</a:t>
            </a:r>
          </a:p>
          <a:p>
            <a:pPr marL="342900" indent="-342900">
              <a:buFont typeface="+mj-lt"/>
              <a:buAutoNum type="arabicPeriod"/>
            </a:pPr>
            <a:r>
              <a:rPr lang="en-IN" sz="1800" b="1" dirty="0"/>
              <a:t> Scalability and Customization</a:t>
            </a:r>
          </a:p>
          <a:p>
            <a:pPr marL="342900" indent="-342900">
              <a:buFont typeface="+mj-lt"/>
              <a:buAutoNum type="arabicPeriod"/>
            </a:pPr>
            <a:r>
              <a:rPr lang="en-IN" sz="1800" b="1" dirty="0"/>
              <a:t>Safety</a:t>
            </a:r>
          </a:p>
          <a:p>
            <a:r>
              <a:rPr lang="en-US" sz="1800" dirty="0"/>
              <a:t>The high efficiency and favorable weight-to-thrust ratio of electric motors and propellers contribute to increased flight performance, longer flight times, and improved payload capacity. Their precise control allows for agile maneuverability, while lower noise levels enhance operational versatility. Furthermore, scalability and customization options provide flexibility in meeting specific design requirements. Finally, the safety. The advantages of motor and propeller systems make them a reliable choice for UAV applications.</a:t>
            </a:r>
            <a:endParaRPr lang="en-IN" sz="1800" dirty="0"/>
          </a:p>
        </p:txBody>
      </p:sp>
    </p:spTree>
    <p:extLst>
      <p:ext uri="{BB962C8B-B14F-4D97-AF65-F5344CB8AC3E}">
        <p14:creationId xmlns:p14="http://schemas.microsoft.com/office/powerpoint/2010/main" val="360929021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33074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a:latin typeface="Arial Black" panose="020B0A04020102020204" pitchFamily="34" charset="0"/>
              </a:rPr>
              <a:t>1.4 UAV SIZING </a:t>
            </a:r>
            <a:endParaRPr lang="en-IN" sz="2400"/>
          </a:p>
        </p:txBody>
      </p:sp>
      <p:pic>
        <p:nvPicPr>
          <p:cNvPr id="6" name="Content Placeholder 5">
            <a:extLst>
              <a:ext uri="{FF2B5EF4-FFF2-40B4-BE49-F238E27FC236}">
                <a16:creationId xmlns:a16="http://schemas.microsoft.com/office/drawing/2014/main" id="{B2EAECD8-5CAC-1F87-AF28-5AC24A4B1348}"/>
              </a:ext>
            </a:extLst>
          </p:cNvPr>
          <p:cNvPicPr>
            <a:picLocks noGrp="1" noChangeAspect="1"/>
          </p:cNvPicPr>
          <p:nvPr>
            <p:ph idx="1"/>
          </p:nvPr>
        </p:nvPicPr>
        <p:blipFill>
          <a:blip r:embed="rId3"/>
          <a:stretch>
            <a:fillRect/>
          </a:stretch>
        </p:blipFill>
        <p:spPr>
          <a:xfrm>
            <a:off x="5344805" y="1295138"/>
            <a:ext cx="2796305" cy="2487562"/>
          </a:xfrm>
        </p:spPr>
      </p:pic>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3932237" cy="4177840"/>
          </a:xfrm>
        </p:spPr>
        <p:txBody>
          <a:bodyPr>
            <a:noAutofit/>
          </a:bodyPr>
          <a:lstStyle/>
          <a:p>
            <a:r>
              <a:rPr lang="en-US" sz="1800" dirty="0"/>
              <a:t>Team Aviato has strived to create a UAV that exhibits </a:t>
            </a:r>
          </a:p>
          <a:p>
            <a:pPr marL="342900" indent="-342900">
              <a:buFont typeface="+mj-lt"/>
              <a:buAutoNum type="arabicPeriod"/>
            </a:pPr>
            <a:r>
              <a:rPr lang="en-US" sz="1800" dirty="0"/>
              <a:t>Maximum strength</a:t>
            </a:r>
          </a:p>
          <a:p>
            <a:pPr marL="342900" indent="-342900">
              <a:buFont typeface="+mj-lt"/>
              <a:buAutoNum type="arabicPeriod"/>
            </a:pPr>
            <a:r>
              <a:rPr lang="en-US" sz="1800" dirty="0"/>
              <a:t>Efficient material usage,</a:t>
            </a:r>
          </a:p>
          <a:p>
            <a:pPr marL="342900" indent="-342900">
              <a:buFont typeface="+mj-lt"/>
              <a:buAutoNum type="arabicPeriod"/>
            </a:pPr>
            <a:r>
              <a:rPr lang="en-US" sz="1800" dirty="0"/>
              <a:t>Excellent aerodynamics. </a:t>
            </a:r>
          </a:p>
          <a:p>
            <a:r>
              <a:rPr lang="en-US" sz="1800" dirty="0"/>
              <a:t>The UAV sizing for the same is jotted below.</a:t>
            </a:r>
          </a:p>
          <a:p>
            <a:r>
              <a:rPr lang="en-IN" sz="1800" dirty="0"/>
              <a:t>Rotor Arm = </a:t>
            </a:r>
            <a:r>
              <a:rPr lang="en-IN" sz="1800" dirty="0">
                <a:solidFill>
                  <a:schemeClr val="accent4">
                    <a:lumMod val="60000"/>
                    <a:lumOff val="40000"/>
                  </a:schemeClr>
                </a:solidFill>
              </a:rPr>
              <a:t>177.81mm</a:t>
            </a:r>
          </a:p>
          <a:p>
            <a:r>
              <a:rPr lang="en-IN" sz="1800" dirty="0"/>
              <a:t>Wheelbase = </a:t>
            </a:r>
            <a:r>
              <a:rPr lang="en-IN" sz="1800" dirty="0">
                <a:solidFill>
                  <a:schemeClr val="accent4">
                    <a:lumMod val="60000"/>
                    <a:lumOff val="40000"/>
                  </a:schemeClr>
                </a:solidFill>
              </a:rPr>
              <a:t>455.42mm</a:t>
            </a:r>
          </a:p>
          <a:p>
            <a:r>
              <a:rPr lang="en-IN" sz="1800" dirty="0"/>
              <a:t>Propeller Clearance = </a:t>
            </a:r>
            <a:r>
              <a:rPr lang="en-IN" sz="1800" dirty="0">
                <a:solidFill>
                  <a:schemeClr val="accent4">
                    <a:lumMod val="60000"/>
                    <a:lumOff val="40000"/>
                  </a:schemeClr>
                </a:solidFill>
              </a:rPr>
              <a:t>203.22 mm</a:t>
            </a:r>
          </a:p>
          <a:p>
            <a:r>
              <a:rPr lang="en-IN" sz="1800" dirty="0"/>
              <a:t>Landing gear =</a:t>
            </a:r>
            <a:r>
              <a:rPr lang="en-IN" sz="1800" dirty="0">
                <a:solidFill>
                  <a:schemeClr val="accent4">
                    <a:lumMod val="60000"/>
                    <a:lumOff val="40000"/>
                  </a:schemeClr>
                </a:solidFill>
              </a:rPr>
              <a:t>128 mm</a:t>
            </a:r>
          </a:p>
          <a:p>
            <a:r>
              <a:rPr lang="en-IN" sz="1800" dirty="0"/>
              <a:t>hub = </a:t>
            </a:r>
            <a:r>
              <a:rPr lang="en-IN" sz="1800" dirty="0">
                <a:solidFill>
                  <a:schemeClr val="accent4">
                    <a:lumMod val="60000"/>
                    <a:lumOff val="40000"/>
                  </a:schemeClr>
                </a:solidFill>
              </a:rPr>
              <a:t>155.15 x 155.15 mm</a:t>
            </a:r>
          </a:p>
        </p:txBody>
      </p:sp>
      <p:pic>
        <p:nvPicPr>
          <p:cNvPr id="9" name="Picture 8">
            <a:extLst>
              <a:ext uri="{FF2B5EF4-FFF2-40B4-BE49-F238E27FC236}">
                <a16:creationId xmlns:a16="http://schemas.microsoft.com/office/drawing/2014/main" id="{FD8AD470-CDCE-8B22-A7D3-B0C4283DA4A0}"/>
              </a:ext>
            </a:extLst>
          </p:cNvPr>
          <p:cNvPicPr>
            <a:picLocks noChangeAspect="1"/>
          </p:cNvPicPr>
          <p:nvPr/>
        </p:nvPicPr>
        <p:blipFill>
          <a:blip r:embed="rId4"/>
          <a:stretch>
            <a:fillRect/>
          </a:stretch>
        </p:blipFill>
        <p:spPr>
          <a:xfrm>
            <a:off x="8713890" y="1300874"/>
            <a:ext cx="2796305" cy="2487562"/>
          </a:xfrm>
          <a:prstGeom prst="rect">
            <a:avLst/>
          </a:prstGeom>
        </p:spPr>
      </p:pic>
      <p:pic>
        <p:nvPicPr>
          <p:cNvPr id="11" name="Picture 10">
            <a:extLst>
              <a:ext uri="{FF2B5EF4-FFF2-40B4-BE49-F238E27FC236}">
                <a16:creationId xmlns:a16="http://schemas.microsoft.com/office/drawing/2014/main" id="{A817E771-6371-2B01-A2CC-680BD59F35F3}"/>
              </a:ext>
            </a:extLst>
          </p:cNvPr>
          <p:cNvPicPr>
            <a:picLocks noChangeAspect="1"/>
          </p:cNvPicPr>
          <p:nvPr/>
        </p:nvPicPr>
        <p:blipFill>
          <a:blip r:embed="rId5"/>
          <a:stretch>
            <a:fillRect/>
          </a:stretch>
        </p:blipFill>
        <p:spPr>
          <a:xfrm>
            <a:off x="5377973" y="3978719"/>
            <a:ext cx="2784480" cy="2487562"/>
          </a:xfrm>
          <a:prstGeom prst="rect">
            <a:avLst/>
          </a:prstGeom>
        </p:spPr>
      </p:pic>
      <p:pic>
        <p:nvPicPr>
          <p:cNvPr id="13" name="Picture 12">
            <a:extLst>
              <a:ext uri="{FF2B5EF4-FFF2-40B4-BE49-F238E27FC236}">
                <a16:creationId xmlns:a16="http://schemas.microsoft.com/office/drawing/2014/main" id="{C64827B8-2CAD-5AE6-625D-442081DA2404}"/>
              </a:ext>
            </a:extLst>
          </p:cNvPr>
          <p:cNvPicPr>
            <a:picLocks noChangeAspect="1"/>
          </p:cNvPicPr>
          <p:nvPr/>
        </p:nvPicPr>
        <p:blipFill>
          <a:blip r:embed="rId6"/>
          <a:stretch>
            <a:fillRect/>
          </a:stretch>
        </p:blipFill>
        <p:spPr>
          <a:xfrm>
            <a:off x="8757757" y="3978719"/>
            <a:ext cx="2784481" cy="2487562"/>
          </a:xfrm>
          <a:prstGeom prst="rect">
            <a:avLst/>
          </a:prstGeom>
        </p:spPr>
      </p:pic>
    </p:spTree>
    <p:extLst>
      <p:ext uri="{BB962C8B-B14F-4D97-AF65-F5344CB8AC3E}">
        <p14:creationId xmlns:p14="http://schemas.microsoft.com/office/powerpoint/2010/main" val="3728079802"/>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dirty="0">
                <a:latin typeface="Arial Black" panose="020B0A04020102020204" pitchFamily="34" charset="0"/>
              </a:rPr>
              <a:t>1.5 UAV PERFORMANCE </a:t>
            </a:r>
            <a:endParaRPr lang="en-IN" sz="2400" dirty="0"/>
          </a:p>
        </p:txBody>
      </p:sp>
      <p:pic>
        <p:nvPicPr>
          <p:cNvPr id="6" name="Content Placeholder 5">
            <a:extLst>
              <a:ext uri="{FF2B5EF4-FFF2-40B4-BE49-F238E27FC236}">
                <a16:creationId xmlns:a16="http://schemas.microsoft.com/office/drawing/2014/main" id="{A10994BE-3FA4-BFA3-A239-CEF0199D9471}"/>
              </a:ext>
            </a:extLst>
          </p:cNvPr>
          <p:cNvPicPr>
            <a:picLocks noGrp="1" noChangeAspect="1"/>
          </p:cNvPicPr>
          <p:nvPr>
            <p:ph idx="1"/>
          </p:nvPr>
        </p:nvPicPr>
        <p:blipFill>
          <a:blip r:embed="rId3"/>
          <a:stretch>
            <a:fillRect/>
          </a:stretch>
        </p:blipFill>
        <p:spPr>
          <a:xfrm>
            <a:off x="5597427" y="1691148"/>
            <a:ext cx="6191250" cy="485775"/>
          </a:xfrm>
        </p:spPr>
      </p:pic>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4302483" cy="4177840"/>
          </a:xfrm>
        </p:spPr>
        <p:txBody>
          <a:bodyPr>
            <a:normAutofit/>
          </a:bodyPr>
          <a:lstStyle/>
          <a:p>
            <a:r>
              <a:rPr lang="en-IN" sz="1800" dirty="0"/>
              <a:t>The crucial aspect of UAV performance depends on the motor and battery used, to meet the performance requirement.</a:t>
            </a:r>
          </a:p>
          <a:p>
            <a:r>
              <a:rPr lang="en-IN" sz="1800" dirty="0"/>
              <a:t>Team Aviato will be using </a:t>
            </a:r>
          </a:p>
          <a:p>
            <a:pPr marL="285750" indent="-285750">
              <a:buFont typeface="Arial" panose="020B0604020202020204" pitchFamily="34" charset="0"/>
              <a:buChar char="•"/>
            </a:pPr>
            <a:r>
              <a:rPr lang="nb-NO" sz="1800" dirty="0"/>
              <a:t>MOTOR: DYS D3536-8 1000 KV BLDC Motor</a:t>
            </a:r>
          </a:p>
          <a:p>
            <a:pPr marL="285750" indent="-285750">
              <a:buFont typeface="Arial" panose="020B0604020202020204" pitchFamily="34" charset="0"/>
              <a:buChar char="•"/>
            </a:pPr>
            <a:r>
              <a:rPr lang="en-US" sz="1800" dirty="0"/>
              <a:t>BATTERY: Orange 22.2V 8000mAh 25C 6S Lithium Polymer Battery Pack </a:t>
            </a:r>
          </a:p>
          <a:p>
            <a:r>
              <a:rPr lang="en-US" sz="1800" dirty="0"/>
              <a:t>to meet the requirement as shown in the calculation beside.</a:t>
            </a:r>
            <a:endParaRPr lang="en-IN" sz="1800" dirty="0"/>
          </a:p>
        </p:txBody>
      </p:sp>
      <p:pic>
        <p:nvPicPr>
          <p:cNvPr id="9" name="Picture 8">
            <a:extLst>
              <a:ext uri="{FF2B5EF4-FFF2-40B4-BE49-F238E27FC236}">
                <a16:creationId xmlns:a16="http://schemas.microsoft.com/office/drawing/2014/main" id="{AE14B839-2543-0E4C-8EA0-E00B4F00EBCC}"/>
              </a:ext>
            </a:extLst>
          </p:cNvPr>
          <p:cNvPicPr>
            <a:picLocks noChangeAspect="1"/>
          </p:cNvPicPr>
          <p:nvPr/>
        </p:nvPicPr>
        <p:blipFill>
          <a:blip r:embed="rId4"/>
          <a:stretch>
            <a:fillRect/>
          </a:stretch>
        </p:blipFill>
        <p:spPr>
          <a:xfrm>
            <a:off x="5597427" y="2176923"/>
            <a:ext cx="6191250" cy="1943100"/>
          </a:xfrm>
          <a:prstGeom prst="rect">
            <a:avLst/>
          </a:prstGeom>
        </p:spPr>
      </p:pic>
      <p:pic>
        <p:nvPicPr>
          <p:cNvPr id="11" name="Picture 10">
            <a:extLst>
              <a:ext uri="{FF2B5EF4-FFF2-40B4-BE49-F238E27FC236}">
                <a16:creationId xmlns:a16="http://schemas.microsoft.com/office/drawing/2014/main" id="{42012C27-37EB-C73C-D8F4-F369B3A95D83}"/>
              </a:ext>
            </a:extLst>
          </p:cNvPr>
          <p:cNvPicPr>
            <a:picLocks noChangeAspect="1"/>
          </p:cNvPicPr>
          <p:nvPr/>
        </p:nvPicPr>
        <p:blipFill>
          <a:blip r:embed="rId5"/>
          <a:stretch>
            <a:fillRect/>
          </a:stretch>
        </p:blipFill>
        <p:spPr>
          <a:xfrm>
            <a:off x="5597427" y="4450339"/>
            <a:ext cx="5191125" cy="819150"/>
          </a:xfrm>
          <a:prstGeom prst="rect">
            <a:avLst/>
          </a:prstGeom>
        </p:spPr>
      </p:pic>
    </p:spTree>
    <p:extLst>
      <p:ext uri="{BB962C8B-B14F-4D97-AF65-F5344CB8AC3E}">
        <p14:creationId xmlns:p14="http://schemas.microsoft.com/office/powerpoint/2010/main" val="323877166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52A76E-6D57-1C07-E896-AB32F4A60B6E}"/>
              </a:ext>
            </a:extLst>
          </p:cNvPr>
          <p:cNvPicPr>
            <a:picLocks noChangeAspect="1"/>
          </p:cNvPicPr>
          <p:nvPr/>
        </p:nvPicPr>
        <p:blipFill>
          <a:blip r:embed="rId2">
            <a:alphaModFix amt="4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650560-D407-65A8-CAA1-6A7F77834C64}"/>
              </a:ext>
            </a:extLst>
          </p:cNvPr>
          <p:cNvSpPr>
            <a:spLocks noGrp="1"/>
          </p:cNvSpPr>
          <p:nvPr>
            <p:ph type="title"/>
          </p:nvPr>
        </p:nvSpPr>
        <p:spPr>
          <a:xfrm>
            <a:off x="839788" y="457200"/>
            <a:ext cx="3932237" cy="1233948"/>
          </a:xfrm>
        </p:spPr>
        <p:txBody>
          <a:bodyPr>
            <a:normAutofit/>
          </a:bodyPr>
          <a:lstStyle/>
          <a:p>
            <a:r>
              <a:rPr lang="en-IN" sz="2400">
                <a:latin typeface="Arial Black" panose="020B0A04020102020204" pitchFamily="34" charset="0"/>
              </a:rPr>
              <a:t>1.6 MATERIAL SELECTION </a:t>
            </a:r>
          </a:p>
        </p:txBody>
      </p:sp>
      <p:sp>
        <p:nvSpPr>
          <p:cNvPr id="3" name="Content Placeholder 2">
            <a:extLst>
              <a:ext uri="{FF2B5EF4-FFF2-40B4-BE49-F238E27FC236}">
                <a16:creationId xmlns:a16="http://schemas.microsoft.com/office/drawing/2014/main" id="{2972E338-57A2-B8E7-EC97-A523CFC695B1}"/>
              </a:ext>
            </a:extLst>
          </p:cNvPr>
          <p:cNvSpPr>
            <a:spLocks noGrp="1"/>
          </p:cNvSpPr>
          <p:nvPr>
            <p:ph idx="1"/>
          </p:nvPr>
        </p:nvSpPr>
        <p:spPr>
          <a:xfrm>
            <a:off x="5142271" y="457201"/>
            <a:ext cx="6213117" cy="5403850"/>
          </a:xfrm>
        </p:spPr>
        <p:txBody>
          <a:bodyPr/>
          <a:lstStyle/>
          <a:p>
            <a:endParaRPr lang="en-IN"/>
          </a:p>
        </p:txBody>
      </p:sp>
      <p:sp>
        <p:nvSpPr>
          <p:cNvPr id="4" name="Text Placeholder 3">
            <a:extLst>
              <a:ext uri="{FF2B5EF4-FFF2-40B4-BE49-F238E27FC236}">
                <a16:creationId xmlns:a16="http://schemas.microsoft.com/office/drawing/2014/main" id="{DBB62652-9DF6-C62B-2E48-B208860648C4}"/>
              </a:ext>
            </a:extLst>
          </p:cNvPr>
          <p:cNvSpPr>
            <a:spLocks noGrp="1"/>
          </p:cNvSpPr>
          <p:nvPr>
            <p:ph type="body" sz="half" idx="2"/>
          </p:nvPr>
        </p:nvSpPr>
        <p:spPr>
          <a:xfrm>
            <a:off x="839788" y="1691148"/>
            <a:ext cx="10512424" cy="4177840"/>
          </a:xfrm>
        </p:spPr>
        <p:txBody>
          <a:bodyPr>
            <a:normAutofit/>
          </a:bodyPr>
          <a:lstStyle/>
          <a:p>
            <a:r>
              <a:rPr lang="en-US" sz="1800" dirty="0"/>
              <a:t>When it comes to choosing a material for the drone chassis, there are several options to consider, including plastic, carbon fiber, and glass fiber. In the case of Team Aviato, we have carefully evaluated these options and decided to justify our choice of plastic as the primary material over carbon fiber and glass fiber. </a:t>
            </a:r>
          </a:p>
          <a:p>
            <a:r>
              <a:rPr lang="en-US" sz="1800" dirty="0"/>
              <a:t>The material selection is based on various factors, such as</a:t>
            </a:r>
          </a:p>
          <a:p>
            <a:pPr marL="342900" indent="-342900">
              <a:buFont typeface="+mj-lt"/>
              <a:buAutoNum type="arabicPeriod"/>
            </a:pPr>
            <a:r>
              <a:rPr lang="en-US" sz="1800" dirty="0"/>
              <a:t>Cost-effectiveness</a:t>
            </a:r>
          </a:p>
          <a:p>
            <a:pPr marL="342900" indent="-342900">
              <a:buFont typeface="+mj-lt"/>
              <a:buAutoNum type="arabicPeriod"/>
            </a:pPr>
            <a:r>
              <a:rPr lang="en-US" sz="1800" dirty="0"/>
              <a:t>Ease of manufacturing</a:t>
            </a:r>
          </a:p>
          <a:p>
            <a:pPr marL="342900" indent="-342900">
              <a:buFont typeface="+mj-lt"/>
              <a:buAutoNum type="arabicPeriod"/>
            </a:pPr>
            <a:r>
              <a:rPr lang="en-US" sz="1800" dirty="0"/>
              <a:t>Impact resistance</a:t>
            </a:r>
          </a:p>
          <a:p>
            <a:pPr marL="342900" indent="-342900">
              <a:buFont typeface="+mj-lt"/>
              <a:buAutoNum type="arabicPeriod"/>
            </a:pPr>
            <a:r>
              <a:rPr lang="en-US" sz="1800" dirty="0"/>
              <a:t>Flexibility</a:t>
            </a:r>
          </a:p>
          <a:p>
            <a:pPr marL="342900" indent="-342900">
              <a:buFont typeface="+mj-lt"/>
              <a:buAutoNum type="arabicPeriod"/>
            </a:pPr>
            <a:r>
              <a:rPr lang="en-US" sz="1800" dirty="0"/>
              <a:t>Weight reduction</a:t>
            </a:r>
          </a:p>
          <a:p>
            <a:r>
              <a:rPr lang="en-US" sz="1800" dirty="0"/>
              <a:t>Considering the above-stated factors Team Aviato has decided </a:t>
            </a:r>
            <a:r>
              <a:rPr lang="en-US" sz="1800" b="1" i="1" dirty="0"/>
              <a:t>PLASTIC</a:t>
            </a:r>
            <a:r>
              <a:rPr lang="en-US" sz="1800" dirty="0"/>
              <a:t> as the drone material, as we can achieve a cost-efficient, reliable, and customizable solution that meets our specific requirements while still delivering high-performance drones.</a:t>
            </a:r>
          </a:p>
        </p:txBody>
      </p:sp>
    </p:spTree>
    <p:extLst>
      <p:ext uri="{BB962C8B-B14F-4D97-AF65-F5344CB8AC3E}">
        <p14:creationId xmlns:p14="http://schemas.microsoft.com/office/powerpoint/2010/main" val="1785102466"/>
      </p:ext>
    </p:extLst>
  </p:cSld>
  <p:clrMapOvr>
    <a:masterClrMapping/>
  </p:clrMapOvr>
  <p:transition spd="slow">
    <p:cove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239</TotalTime>
  <Words>1513</Words>
  <Application>Microsoft Office PowerPoint</Application>
  <PresentationFormat>Widescreen</PresentationFormat>
  <Paragraphs>138</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 Black</vt:lpstr>
      <vt:lpstr>Arial Narrow</vt:lpstr>
      <vt:lpstr>Arial Rounded MT Bold</vt:lpstr>
      <vt:lpstr>Britannic Bold</vt:lpstr>
      <vt:lpstr>Calibri</vt:lpstr>
      <vt:lpstr>Calibri Light</vt:lpstr>
      <vt:lpstr>Wingdings</vt:lpstr>
      <vt:lpstr>Office Theme</vt:lpstr>
      <vt:lpstr>PowerPoint Presentation</vt:lpstr>
      <vt:lpstr>Technical Content  [A] </vt:lpstr>
      <vt:lpstr>1.1 CONCEPTUAL DESIGN</vt:lpstr>
      <vt:lpstr>1.2 PRELIMINARY WEIGHT ESTIMATION</vt:lpstr>
      <vt:lpstr>1.3 THRUST REQUIRED ESTIMATION &amp;                         PROPULSION SYSTEM SELECTION </vt:lpstr>
      <vt:lpstr>1.3 THRUST REQUIRED ESTIMATION &amp;                         PROPULSION SYSTEM SELECTION </vt:lpstr>
      <vt:lpstr>1.4 UAV SIZING </vt:lpstr>
      <vt:lpstr>1.5 UAV PERFORMANCE </vt:lpstr>
      <vt:lpstr>1.6 MATERIAL SELECTION </vt:lpstr>
      <vt:lpstr>1.7 SUBSYSTEM SELECTION</vt:lpstr>
      <vt:lpstr>1.8 C.G &amp; STABILITY </vt:lpstr>
      <vt:lpstr>1.8 C.G &amp; STABILITY </vt:lpstr>
      <vt:lpstr>1.9 PRELIMINARY CAD </vt:lpstr>
      <vt:lpstr>1.10 COMPUTATIONAL ANALYSIS </vt:lpstr>
      <vt:lpstr>1.10 COMPUTATIONAL ANALYSIS </vt:lpstr>
      <vt:lpstr>1.11 OPTIMIZED FINAL DESIGN </vt:lpstr>
      <vt:lpstr>1.12 DETAILED WEIGHT BREAKDOWN &amp; UAV PERFORMANCE CALCULATION </vt:lpstr>
      <vt:lpstr>Methodology for Autonomous Operation [B]</vt:lpstr>
      <vt:lpstr>2.1 Autonomous Flight   </vt:lpstr>
      <vt:lpstr>2.2 Autonomous Identification of Target </vt:lpstr>
      <vt:lpstr>2.3 Autonomous Payload Drop </vt:lpstr>
      <vt:lpstr> INNOVATION [C]</vt:lpstr>
      <vt:lpstr>3.1 Innovation</vt:lpstr>
      <vt:lpstr>3.1 Innovation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Shruti Jha</dc:creator>
  <cp:lastModifiedBy>Shruti Jha</cp:lastModifiedBy>
  <cp:revision>2</cp:revision>
  <dcterms:created xsi:type="dcterms:W3CDTF">2023-05-20T10:54:47Z</dcterms:created>
  <dcterms:modified xsi:type="dcterms:W3CDTF">2023-06-21T15:22:47Z</dcterms:modified>
</cp:coreProperties>
</file>